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519" r:id="rId2"/>
    <p:sldId id="279" r:id="rId3"/>
    <p:sldId id="257" r:id="rId4"/>
    <p:sldId id="280" r:id="rId5"/>
    <p:sldId id="266" r:id="rId6"/>
    <p:sldId id="281" r:id="rId7"/>
    <p:sldId id="261" r:id="rId8"/>
    <p:sldId id="260" r:id="rId9"/>
    <p:sldId id="262" r:id="rId10"/>
    <p:sldId id="264" r:id="rId11"/>
    <p:sldId id="268" r:id="rId12"/>
    <p:sldId id="272" r:id="rId13"/>
    <p:sldId id="282" r:id="rId14"/>
    <p:sldId id="274" r:id="rId15"/>
    <p:sldId id="278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A1A"/>
    <a:srgbClr val="F7A898"/>
    <a:srgbClr val="0E72ED"/>
    <a:srgbClr val="0058A8"/>
    <a:srgbClr val="1332FF"/>
    <a:srgbClr val="FEC5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5256" autoAdjust="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panose="020B060403050404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fld id="{4DC787F8-9EA6-44C2-B8B8-62344D73C591}" type="datetimeFigureOut">
              <a:rPr lang="pl-PL" smtClean="0"/>
              <a:pPr/>
              <a:t>14.04.2026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panose="020B060403050404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fld id="{1BF5D75C-FA03-4027-B13E-89A31B80FF9E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4601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B9A54-1B97-49B9-B583-7AB4EF5115A1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878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37CEC8-6D84-41F3-B37D-11B2BB4C5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B8EBC04-4EF4-4260-8239-F95E43B77F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1022FFC-5F37-45EC-8B2B-8D6FA18CD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BAA3-E25F-450C-81BC-68808210C95B}" type="datetime1">
              <a:rPr lang="pl-PL" smtClean="0"/>
              <a:pPr/>
              <a:t>14.04.2026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8B23F45-0963-419F-BCB4-5839E0A3C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6F0662A-3B1F-45B7-8847-A745D08C9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4D84-D7F4-4637-A01C-BF17167E191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1291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0EE2D9-07DD-43E6-A8B9-B1DB1B471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EEB7C9E-F955-448B-B3C7-E3C1D56F39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97991C6-4E90-49BA-B144-48D15C017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3AA2-6648-4816-A738-CDE6B0569C6A}" type="datetime1">
              <a:rPr lang="pl-PL" smtClean="0"/>
              <a:pPr/>
              <a:t>14.04.2026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03566F6-DEC0-441F-BD85-AFFDDE1DC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4CB03AC-B38D-41FD-A9EA-90C9BCDF0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4D84-D7F4-4637-A01C-BF17167E191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353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1E86B67-D3B5-43D2-8E76-58417739C1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42C5C3E-F6B8-464F-8BEA-3223F2F7C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43D107E-D324-4D21-85BE-CF7C4C09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A573D-5DD9-496E-9F77-DB0D00B765F4}" type="datetime1">
              <a:rPr lang="pl-PL" smtClean="0"/>
              <a:pPr/>
              <a:t>14.04.2026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DC0F160-D352-41FE-A867-D83EE0A26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4ADD24E-5682-449F-AB5D-83E9F088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4D84-D7F4-4637-A01C-BF17167E191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7513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FC27DB-AA3C-4EEE-B58E-47F0F9A27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43E777-E091-4E01-9981-26F213D99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34E177E-001A-40C2-B5C1-8C8210A09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9D8B-BC30-432C-AC4F-40DDB9A0AC91}" type="datetime1">
              <a:rPr lang="pl-PL" smtClean="0"/>
              <a:pPr/>
              <a:t>14.04.2026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05E4BA4-298C-4118-ADEB-83AEE6E8A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784818D-7105-4E58-A4EA-A1FE911EC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4D84-D7F4-4637-A01C-BF17167E191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452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2F40F3-EB02-4C84-94F4-51F2A1927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88754F4-45B4-4BF1-83AF-C0580E267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38431B1-DF48-4254-81BF-39399E81D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65DEE-AE01-4C03-8EAF-9E2DE97CB627}" type="datetime1">
              <a:rPr lang="pl-PL" smtClean="0"/>
              <a:pPr/>
              <a:t>14.04.2026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8ECEF92-9A40-47ED-9786-58A9A6AEA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C748F-EC21-4A8A-87F6-6833D7A26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4D84-D7F4-4637-A01C-BF17167E191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2969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78AD80-64E9-40C5-AC53-184842CC6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2F1E4E-FB8C-4135-9530-C4F654EAE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98B6732-F7C7-49B9-A18E-3F328307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EC69D4B-60F6-4D6D-BE56-4F1258F47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A415-2F22-4D1E-8BE3-6EFF4C9A292C}" type="datetime1">
              <a:rPr lang="pl-PL" smtClean="0"/>
              <a:pPr/>
              <a:t>14.04.2026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758549A-7EAE-4673-8EF0-7CFF581AC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17340EF-4AB6-4173-845C-E5230D5A8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4D84-D7F4-4637-A01C-BF17167E191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390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9ACCF4-98D9-49E9-8721-ABDBB62ED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FFD596-4358-41C5-903A-A35518483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67974EE-6223-4572-94FE-7E28962C9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D3324ED-DDFD-4C56-99FE-A230F98721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084C3AF-9EDA-4ACB-93AF-04AA9F96A1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C527704-F556-4295-A631-75C39D641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A19F7-1E13-47E2-A79E-257FF39BEE92}" type="datetime1">
              <a:rPr lang="pl-PL" smtClean="0"/>
              <a:pPr/>
              <a:t>14.04.2026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D25C8A2-B8CC-438E-953B-757882304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643A75C-8968-40BB-BA5B-9F1592DF7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4D84-D7F4-4637-A01C-BF17167E191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6101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746110-966C-4161-9DA5-5FE1A6885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6763D10-15C4-4B2C-B589-6A4FAE224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FFFA-CF84-4F43-BE0C-B1D13436CBC1}" type="datetime1">
              <a:rPr lang="pl-PL" smtClean="0"/>
              <a:pPr/>
              <a:t>14.04.2026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993E6E2-1F99-4EAB-9EBD-F0BFA4412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169DA02-8F1D-4283-A07F-784450A64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4D84-D7F4-4637-A01C-BF17167E191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7734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4C4D5B8-6B68-4E35-A298-39CBC6CA9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122E-24BE-4F07-95CA-984F08614DC2}" type="datetime1">
              <a:rPr lang="pl-PL" smtClean="0"/>
              <a:pPr/>
              <a:t>14.04.2026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F7AAB5E-A955-4F00-BE04-DE16AE49C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D00DCED-8C0B-47D9-8029-70C03E270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4D84-D7F4-4637-A01C-BF17167E191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6594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7783DD-8F94-43DD-BACB-EE29B5B28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368F52-2340-4E79-8664-2B834E80E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AF63225-67C3-4D37-B082-801BF6DF7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E380884-EB0E-4CC0-8CEB-08B39B128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AED8-38D1-4B15-83DB-31383C88EBA9}" type="datetime1">
              <a:rPr lang="pl-PL" smtClean="0"/>
              <a:pPr/>
              <a:t>14.04.2026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9683D43-498D-458F-A4B4-C3E8278BE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A02979E-571E-42D6-9E50-105A7A212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4D84-D7F4-4637-A01C-BF17167E191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7504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945E77-86A5-40E9-82E3-A6A98C431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7B8F8D0-1820-4800-A7EF-9CAA7ACE22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A0EFC98-3A14-499F-A8F9-201F2D3D8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B9F613B-99B2-43D8-8F52-644373658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6C06-1FC6-4AE0-9AE1-B83B47D92488}" type="datetime1">
              <a:rPr lang="pl-PL" smtClean="0"/>
              <a:pPr/>
              <a:t>14.04.2026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1105228-C20F-4EB2-B2E3-1E353E940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93258D8-E6AB-4891-BA8C-CA5148F7E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4D84-D7F4-4637-A01C-BF17167E191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9331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C519F30-0106-4279-8502-1FA89A735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1739BA5-FEE9-4EC5-A574-FDEE539A7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ACF5517-D274-43A7-BFAA-F79385A3EE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C6E58208-820B-4298-82BF-91101F5C2E6C}" type="datetime1">
              <a:rPr lang="pl-PL" smtClean="0"/>
              <a:pPr/>
              <a:t>14.04.2026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07645D1-4072-4CCD-B540-193DB467C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990A981-28C6-45E5-9068-3762D5B31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F7794D84-D7F4-4637-A01C-BF17167E191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212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p.um.wroc.pl/artykuly/1174/plan-ogolny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ip.um.wroc.pl/artykuly/1174/plan-ogolny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eoportal.wroclaw.pl/www/pog_ks_app/" TargetMode="External"/><Relationship Id="rId4" Type="http://schemas.openxmlformats.org/officeDocument/2006/relationships/hyperlink" Target="https://geoportal.wroclaw.pl/planowanie_przestrzenne/po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Łącznik prosty 23">
            <a:extLst>
              <a:ext uri="{FF2B5EF4-FFF2-40B4-BE49-F238E27FC236}">
                <a16:creationId xmlns:a16="http://schemas.microsoft.com/office/drawing/2014/main" id="{13A64F81-8BB4-47D6-8580-B473FC3BAC29}"/>
              </a:ext>
            </a:extLst>
          </p:cNvPr>
          <p:cNvCxnSpPr>
            <a:cxnSpLocks/>
          </p:cNvCxnSpPr>
          <p:nvPr/>
        </p:nvCxnSpPr>
        <p:spPr>
          <a:xfrm>
            <a:off x="4978115" y="2303651"/>
            <a:ext cx="136007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F951EDE-989B-4B04-8353-8FE5202C023D}"/>
              </a:ext>
            </a:extLst>
          </p:cNvPr>
          <p:cNvSpPr txBox="1"/>
          <p:nvPr/>
        </p:nvSpPr>
        <p:spPr>
          <a:xfrm>
            <a:off x="1352795" y="3836803"/>
            <a:ext cx="7647160" cy="155427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457200">
              <a:spcAft>
                <a:spcPts val="600"/>
              </a:spcAft>
            </a:pPr>
            <a:r>
              <a:rPr lang="pl-PL" altLang="pl-PL" sz="5000" b="1" dirty="0">
                <a:ln w="0"/>
                <a:latin typeface="Verdana" panose="020B0604030504040204" pitchFamily="34" charset="0"/>
                <a:ea typeface="Verdana" panose="020B0604030504040204" pitchFamily="34" charset="0"/>
              </a:rPr>
              <a:t>PLAN OGÓLNY</a:t>
            </a:r>
          </a:p>
          <a:p>
            <a:pPr defTabSz="457200"/>
            <a:r>
              <a:rPr lang="pl-PL" altLang="pl-PL" sz="2000" b="1" dirty="0">
                <a:ln w="0"/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INSTRUKCJA DOSTĘPU </a:t>
            </a:r>
          </a:p>
          <a:p>
            <a:pPr defTabSz="457200"/>
            <a:r>
              <a:rPr lang="pl-PL" altLang="pl-PL" sz="2000" b="1" dirty="0">
                <a:ln w="0"/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 SPOTKANIA OTWARTEGO ON-LINE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FA0EFFE1-56A5-412A-BBC2-1E375A7BFF00}"/>
              </a:ext>
            </a:extLst>
          </p:cNvPr>
          <p:cNvGrpSpPr/>
          <p:nvPr/>
        </p:nvGrpSpPr>
        <p:grpSpPr>
          <a:xfrm>
            <a:off x="787854" y="2232288"/>
            <a:ext cx="496986" cy="165662"/>
            <a:chOff x="955384" y="2351552"/>
            <a:chExt cx="496986" cy="165662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916895BC-A266-4BA8-93BE-116EF2BB21A7}"/>
                </a:ext>
              </a:extLst>
            </p:cNvPr>
            <p:cNvSpPr/>
            <p:nvPr/>
          </p:nvSpPr>
          <p:spPr>
            <a:xfrm>
              <a:off x="955384" y="2351552"/>
              <a:ext cx="165662" cy="165662"/>
            </a:xfrm>
            <a:prstGeom prst="rect">
              <a:avLst/>
            </a:prstGeom>
            <a:solidFill>
              <a:srgbClr val="CA24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AF7CE2F7-0CCD-4772-A046-C24C23341716}"/>
                </a:ext>
              </a:extLst>
            </p:cNvPr>
            <p:cNvSpPr/>
            <p:nvPr/>
          </p:nvSpPr>
          <p:spPr>
            <a:xfrm>
              <a:off x="1121046" y="2351552"/>
              <a:ext cx="165662" cy="165662"/>
            </a:xfrm>
            <a:prstGeom prst="rect">
              <a:avLst/>
            </a:prstGeom>
            <a:solidFill>
              <a:srgbClr val="E4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5EC95490-52BA-4E8C-A889-E1A38400C107}"/>
                </a:ext>
              </a:extLst>
            </p:cNvPr>
            <p:cNvSpPr/>
            <p:nvPr/>
          </p:nvSpPr>
          <p:spPr>
            <a:xfrm>
              <a:off x="1286708" y="2351552"/>
              <a:ext cx="165662" cy="165662"/>
            </a:xfrm>
            <a:prstGeom prst="rect">
              <a:avLst/>
            </a:prstGeom>
            <a:solidFill>
              <a:srgbClr val="F7A8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cxnSp>
        <p:nvCxnSpPr>
          <p:cNvPr id="31" name="Łącznik prosty 30">
            <a:extLst>
              <a:ext uri="{FF2B5EF4-FFF2-40B4-BE49-F238E27FC236}">
                <a16:creationId xmlns:a16="http://schemas.microsoft.com/office/drawing/2014/main" id="{87E205A8-F5BA-4625-98BF-714BF0F8F132}"/>
              </a:ext>
            </a:extLst>
          </p:cNvPr>
          <p:cNvCxnSpPr>
            <a:cxnSpLocks/>
          </p:cNvCxnSpPr>
          <p:nvPr/>
        </p:nvCxnSpPr>
        <p:spPr>
          <a:xfrm>
            <a:off x="140970" y="2296156"/>
            <a:ext cx="46699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31">
            <a:extLst>
              <a:ext uri="{FF2B5EF4-FFF2-40B4-BE49-F238E27FC236}">
                <a16:creationId xmlns:a16="http://schemas.microsoft.com/office/drawing/2014/main" id="{BF0186AA-20D4-4D87-8CC6-EAD3A523A697}"/>
              </a:ext>
            </a:extLst>
          </p:cNvPr>
          <p:cNvCxnSpPr>
            <a:cxnSpLocks/>
          </p:cNvCxnSpPr>
          <p:nvPr/>
        </p:nvCxnSpPr>
        <p:spPr>
          <a:xfrm>
            <a:off x="992778" y="2571750"/>
            <a:ext cx="0" cy="428625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FE3DC2DF-CD2B-4C3B-8304-2F251BB0482E}"/>
              </a:ext>
            </a:extLst>
          </p:cNvPr>
          <p:cNvSpPr txBox="1"/>
          <p:nvPr/>
        </p:nvSpPr>
        <p:spPr>
          <a:xfrm>
            <a:off x="1352908" y="2272266"/>
            <a:ext cx="3859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  <a:t>WYDZIAŁ PLANOWANIA PRZESTRZENNEGO</a:t>
            </a:r>
            <a:endParaRPr kumimoji="0" lang="pl-PL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065E5365-6BC5-4D35-933C-86CCF3391B17}"/>
              </a:ext>
            </a:extLst>
          </p:cNvPr>
          <p:cNvSpPr txBox="1"/>
          <p:nvPr/>
        </p:nvSpPr>
        <p:spPr>
          <a:xfrm>
            <a:off x="1352907" y="2080601"/>
            <a:ext cx="3859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  <a:t>URZĄD MIEJSKI WROCŁAWIA</a:t>
            </a:r>
            <a:endParaRPr kumimoji="0" lang="pl-PL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8C904DAF-A10B-4890-B4CC-C4162E608C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8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1" t="2934" r="38745" b="9743"/>
          <a:stretch/>
        </p:blipFill>
        <p:spPr>
          <a:xfrm>
            <a:off x="6586905" y="436412"/>
            <a:ext cx="5605095" cy="641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52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zawartości 2">
            <a:extLst>
              <a:ext uri="{FF2B5EF4-FFF2-40B4-BE49-F238E27FC236}">
                <a16:creationId xmlns:a16="http://schemas.microsoft.com/office/drawing/2014/main" id="{13965979-1813-4882-8297-D449E75B8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5081" y="1601888"/>
            <a:ext cx="5145486" cy="525611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400" dirty="0"/>
              <a:t>Kliknij </a:t>
            </a:r>
            <a:r>
              <a:rPr lang="pl-PL" sz="1400" dirty="0" err="1"/>
              <a:t>Raise</a:t>
            </a:r>
            <a:r>
              <a:rPr lang="pl-PL" sz="1400" dirty="0"/>
              <a:t> Hand (</a:t>
            </a:r>
            <a:r>
              <a:rPr lang="pl-PL" sz="1400" b="1" dirty="0">
                <a:solidFill>
                  <a:srgbClr val="C00000"/>
                </a:solidFill>
              </a:rPr>
              <a:t>1</a:t>
            </a:r>
            <a:r>
              <a:rPr lang="pl-PL" sz="1400" dirty="0"/>
              <a:t>) – prowadzący spotkanie zobaczy, że podniosłeś rękę i chcesz zadać pytanie. Prowadzący spotkanie udzieli Tobie głosu w odpowiednim momencie.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400" dirty="0"/>
          </a:p>
          <a:p>
            <a:pPr marL="0" indent="0">
              <a:lnSpc>
                <a:spcPct val="150000"/>
              </a:lnSpc>
              <a:buNone/>
            </a:pPr>
            <a:r>
              <a:rPr lang="pl-PL" sz="1400" dirty="0"/>
              <a:t>Kliknięcie Lower Hand                                 spowoduje opuszczenie ręki i da sygnał prowadzącemu spotkanie, że nie masz już więcej pytań.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41ED9A2B-89DC-411E-A235-CFC507767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Verdana" panose="020B060403050404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4E8747A-6754-4520-A1B5-5710DFDCEE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596" r="1490" b="851"/>
          <a:stretch/>
        </p:blipFill>
        <p:spPr>
          <a:xfrm>
            <a:off x="206911" y="141051"/>
            <a:ext cx="5682178" cy="657589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5C0F902-8AC0-4A9C-9A76-EE6F2191B3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4287" t="47638" r="27935" b="8559"/>
          <a:stretch/>
        </p:blipFill>
        <p:spPr>
          <a:xfrm>
            <a:off x="8852543" y="3163217"/>
            <a:ext cx="1801427" cy="591200"/>
          </a:xfrm>
          <a:prstGeom prst="rect">
            <a:avLst/>
          </a:prstGeom>
        </p:spPr>
      </p:pic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B4D85F1B-895E-4E53-ABF1-8D1576F76214}"/>
              </a:ext>
            </a:extLst>
          </p:cNvPr>
          <p:cNvSpPr/>
          <p:nvPr/>
        </p:nvSpPr>
        <p:spPr>
          <a:xfrm>
            <a:off x="2685426" y="6151178"/>
            <a:ext cx="1098298" cy="651642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Verdana" panose="020B0604030504040204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B3DD0DF-EF3E-4B09-804E-CCC75163BB52}"/>
              </a:ext>
            </a:extLst>
          </p:cNvPr>
          <p:cNvSpPr txBox="1"/>
          <p:nvPr/>
        </p:nvSpPr>
        <p:spPr>
          <a:xfrm>
            <a:off x="2344767" y="5803610"/>
            <a:ext cx="474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F7A898"/>
                </a:solidFill>
                <a:latin typeface="Verdana" panose="020B0604030504040204" pitchFamily="34" charset="0"/>
              </a:rPr>
              <a:t>1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8A493797-D5F4-C0E3-CEA0-B042450132F2}"/>
              </a:ext>
            </a:extLst>
          </p:cNvPr>
          <p:cNvSpPr/>
          <p:nvPr/>
        </p:nvSpPr>
        <p:spPr>
          <a:xfrm>
            <a:off x="236408" y="4945626"/>
            <a:ext cx="1591744" cy="239107"/>
          </a:xfrm>
          <a:prstGeom prst="rect">
            <a:avLst/>
          </a:prstGeom>
          <a:solidFill>
            <a:srgbClr val="1A1A1A"/>
          </a:solidFill>
          <a:ln>
            <a:solidFill>
              <a:srgbClr val="1A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Verdana" panose="020B0604030504040204" pitchFamily="34" charset="0"/>
            </a:endParaRPr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D77D18DC-9E47-4AF5-B7E9-64BDF800DBCC}"/>
              </a:ext>
            </a:extLst>
          </p:cNvPr>
          <p:cNvGrpSpPr/>
          <p:nvPr/>
        </p:nvGrpSpPr>
        <p:grpSpPr>
          <a:xfrm>
            <a:off x="11695014" y="0"/>
            <a:ext cx="496986" cy="165662"/>
            <a:chOff x="955384" y="2351552"/>
            <a:chExt cx="496986" cy="165662"/>
          </a:xfrm>
        </p:grpSpPr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E9B00962-2BF7-4125-94D8-5F475F2C66AA}"/>
                </a:ext>
              </a:extLst>
            </p:cNvPr>
            <p:cNvSpPr/>
            <p:nvPr/>
          </p:nvSpPr>
          <p:spPr>
            <a:xfrm>
              <a:off x="955384" y="2351552"/>
              <a:ext cx="165662" cy="165662"/>
            </a:xfrm>
            <a:prstGeom prst="rect">
              <a:avLst/>
            </a:prstGeom>
            <a:solidFill>
              <a:srgbClr val="CA24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99085C21-505E-417F-8709-EA63CD2C7000}"/>
                </a:ext>
              </a:extLst>
            </p:cNvPr>
            <p:cNvSpPr/>
            <p:nvPr/>
          </p:nvSpPr>
          <p:spPr>
            <a:xfrm>
              <a:off x="1121046" y="2351552"/>
              <a:ext cx="165662" cy="165662"/>
            </a:xfrm>
            <a:prstGeom prst="rect">
              <a:avLst/>
            </a:prstGeom>
            <a:solidFill>
              <a:srgbClr val="E4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9" name="Prostokąt 18">
              <a:extLst>
                <a:ext uri="{FF2B5EF4-FFF2-40B4-BE49-F238E27FC236}">
                  <a16:creationId xmlns:a16="http://schemas.microsoft.com/office/drawing/2014/main" id="{AC796C06-1FED-4A6C-8E40-F2F36432C77B}"/>
                </a:ext>
              </a:extLst>
            </p:cNvPr>
            <p:cNvSpPr/>
            <p:nvPr/>
          </p:nvSpPr>
          <p:spPr>
            <a:xfrm>
              <a:off x="1286708" y="2351552"/>
              <a:ext cx="165662" cy="165662"/>
            </a:xfrm>
            <a:prstGeom prst="rect">
              <a:avLst/>
            </a:prstGeom>
            <a:solidFill>
              <a:srgbClr val="F7A8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0" name="Text Box 3">
            <a:extLst>
              <a:ext uri="{FF2B5EF4-FFF2-40B4-BE49-F238E27FC236}">
                <a16:creationId xmlns:a16="http://schemas.microsoft.com/office/drawing/2014/main" id="{E48FB712-2274-41DF-BD33-9F5379296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736" y="903740"/>
            <a:ext cx="4186960" cy="430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pl-PL" sz="2800" b="1" i="0" dirty="0">
                <a:solidFill>
                  <a:srgbClr val="20202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ZADAWANIE PYTAŃ</a:t>
            </a: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E9937247-EF8F-4106-A75D-B5F13DCDAD52}"/>
              </a:ext>
            </a:extLst>
          </p:cNvPr>
          <p:cNvSpPr/>
          <p:nvPr/>
        </p:nvSpPr>
        <p:spPr>
          <a:xfrm>
            <a:off x="6724743" y="1013790"/>
            <a:ext cx="496986" cy="258886"/>
          </a:xfrm>
          <a:prstGeom prst="rect">
            <a:avLst/>
          </a:prstGeom>
          <a:solidFill>
            <a:srgbClr val="CA2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94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3CB1F2FE-5C19-47A1-A4E5-82B819EDD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84672"/>
            <a:ext cx="6660000" cy="217756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C7E36A8-F8AE-4DBF-9169-F19BD2895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761"/>
            <a:ext cx="6660000" cy="3566275"/>
          </a:xfrm>
          <a:prstGeom prst="rect">
            <a:avLst/>
          </a:prstGeom>
        </p:spPr>
      </p:pic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8930B6BD-D9D0-43CA-8C11-C8E8C6C87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90" y="2317783"/>
            <a:ext cx="5311148" cy="356646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r>
              <a:rPr lang="pl-PL" sz="1400" dirty="0">
                <a:solidFill>
                  <a:srgbClr val="C00000"/>
                </a:solidFill>
              </a:rPr>
              <a:t>Składając uwagę musisz podać: </a:t>
            </a:r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pl-PL" sz="1400" dirty="0"/>
              <a:t>Imię i nazwisko,</a:t>
            </a:r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pl-PL" sz="1400" dirty="0"/>
              <a:t>adres zamieszkania, </a:t>
            </a:r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pl-PL" sz="1400" dirty="0"/>
              <a:t>numer działki (np. działka nr 1 AM-1 obręb Borek)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pl-PL" sz="1400" dirty="0">
                <a:solidFill>
                  <a:srgbClr val="C00000"/>
                </a:solidFill>
              </a:rPr>
              <a:t>Masz</a:t>
            </a:r>
            <a:r>
              <a:rPr lang="pl-PL" sz="1400" dirty="0"/>
              <a:t> </a:t>
            </a:r>
            <a:r>
              <a:rPr lang="pl-PL" sz="1400" dirty="0">
                <a:solidFill>
                  <a:srgbClr val="C00000"/>
                </a:solidFill>
              </a:rPr>
              <a:t>2 możliwości składania uwag: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400" dirty="0"/>
              <a:t>Pierwsza możliwość: za pomocą </a:t>
            </a:r>
            <a:r>
              <a:rPr lang="pl-PL" sz="1400" dirty="0">
                <a:solidFill>
                  <a:srgbClr val="C00000"/>
                </a:solidFill>
              </a:rPr>
              <a:t>formularza</a:t>
            </a:r>
            <a:r>
              <a:rPr lang="pl-PL" sz="1400" dirty="0">
                <a:solidFill>
                  <a:schemeClr val="bg1"/>
                </a:solidFill>
              </a:rPr>
              <a:t> </a:t>
            </a:r>
            <a:r>
              <a:rPr lang="pl-PL" sz="1400" dirty="0"/>
              <a:t>(</a:t>
            </a:r>
            <a:r>
              <a:rPr lang="pl-PL" sz="1400" b="1" dirty="0">
                <a:solidFill>
                  <a:srgbClr val="C00000"/>
                </a:solidFill>
              </a:rPr>
              <a:t>1</a:t>
            </a:r>
            <a:r>
              <a:rPr lang="pl-PL" sz="1400" dirty="0"/>
              <a:t>) dostępnego na stronie </a:t>
            </a:r>
            <a:r>
              <a:rPr lang="pl-PL" sz="1400" dirty="0">
                <a:hlinkClick r:id="rId4"/>
              </a:rPr>
              <a:t>https://bip.um.wroc.pl/artykuly/1174/plan-ogolny</a:t>
            </a:r>
            <a:r>
              <a:rPr lang="pl-PL" sz="1400" dirty="0"/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400" dirty="0"/>
              <a:t>Jest to najlepszy wybór – podczas dyskusji może pojawić się wiele pytań i łatwiej napisać jest uwagę, kiedy spokojnie możemy się tylko na niej skupić</a:t>
            </a:r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C1499735-14CD-4BC6-82B5-52FD6E3F02BF}"/>
              </a:ext>
            </a:extLst>
          </p:cNvPr>
          <p:cNvGrpSpPr/>
          <p:nvPr/>
        </p:nvGrpSpPr>
        <p:grpSpPr>
          <a:xfrm>
            <a:off x="11695014" y="0"/>
            <a:ext cx="496986" cy="165662"/>
            <a:chOff x="955384" y="2351552"/>
            <a:chExt cx="496986" cy="165662"/>
          </a:xfrm>
        </p:grpSpPr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07547E5D-F84D-4615-85FD-C6A1F39EA206}"/>
                </a:ext>
              </a:extLst>
            </p:cNvPr>
            <p:cNvSpPr/>
            <p:nvPr/>
          </p:nvSpPr>
          <p:spPr>
            <a:xfrm>
              <a:off x="955384" y="2351552"/>
              <a:ext cx="165662" cy="165662"/>
            </a:xfrm>
            <a:prstGeom prst="rect">
              <a:avLst/>
            </a:prstGeom>
            <a:solidFill>
              <a:srgbClr val="CA24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6BBE820E-E2B6-4A74-B99F-118BF3856595}"/>
                </a:ext>
              </a:extLst>
            </p:cNvPr>
            <p:cNvSpPr/>
            <p:nvPr/>
          </p:nvSpPr>
          <p:spPr>
            <a:xfrm>
              <a:off x="1121046" y="2351552"/>
              <a:ext cx="165662" cy="165662"/>
            </a:xfrm>
            <a:prstGeom prst="rect">
              <a:avLst/>
            </a:prstGeom>
            <a:solidFill>
              <a:srgbClr val="E4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C21DD9E9-06EC-46A4-9E98-35324BFD48F3}"/>
                </a:ext>
              </a:extLst>
            </p:cNvPr>
            <p:cNvSpPr/>
            <p:nvPr/>
          </p:nvSpPr>
          <p:spPr>
            <a:xfrm>
              <a:off x="1286708" y="2351552"/>
              <a:ext cx="165662" cy="165662"/>
            </a:xfrm>
            <a:prstGeom prst="rect">
              <a:avLst/>
            </a:prstGeom>
            <a:solidFill>
              <a:srgbClr val="F7A8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9" name="Text Box 3">
            <a:extLst>
              <a:ext uri="{FF2B5EF4-FFF2-40B4-BE49-F238E27FC236}">
                <a16:creationId xmlns:a16="http://schemas.microsoft.com/office/drawing/2014/main" id="{075A5CD7-11D1-482E-98D7-8B637DD51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736" y="903740"/>
            <a:ext cx="4899264" cy="430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pl-PL" sz="2800" b="1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SKŁADANIE UWAG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B201A9C8-DCED-4A45-B93F-699662AE822C}"/>
              </a:ext>
            </a:extLst>
          </p:cNvPr>
          <p:cNvSpPr/>
          <p:nvPr/>
        </p:nvSpPr>
        <p:spPr>
          <a:xfrm>
            <a:off x="6724743" y="1013790"/>
            <a:ext cx="496986" cy="258886"/>
          </a:xfrm>
          <a:prstGeom prst="rect">
            <a:avLst/>
          </a:prstGeom>
          <a:solidFill>
            <a:srgbClr val="CA2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2" name="Prostokąt: zaokrąglone rogi 21">
            <a:extLst>
              <a:ext uri="{FF2B5EF4-FFF2-40B4-BE49-F238E27FC236}">
                <a16:creationId xmlns:a16="http://schemas.microsoft.com/office/drawing/2014/main" id="{0D73AB7D-BE6D-43FA-B5D2-69C0437309C4}"/>
              </a:ext>
            </a:extLst>
          </p:cNvPr>
          <p:cNvSpPr/>
          <p:nvPr/>
        </p:nvSpPr>
        <p:spPr>
          <a:xfrm>
            <a:off x="113995" y="5367479"/>
            <a:ext cx="5652323" cy="350171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Verdana" panose="020B0604030504040204" pitchFamily="34" charset="0"/>
            </a:endParaRP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D1141654-D792-4857-B7D7-D9D9C3DF1443}"/>
              </a:ext>
            </a:extLst>
          </p:cNvPr>
          <p:cNvSpPr txBox="1"/>
          <p:nvPr/>
        </p:nvSpPr>
        <p:spPr>
          <a:xfrm>
            <a:off x="5736747" y="5250176"/>
            <a:ext cx="47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Verdana" panose="020B0604030504040204" pitchFamily="34" charset="0"/>
              </a:rPr>
              <a:t>1</a:t>
            </a:r>
          </a:p>
        </p:txBody>
      </p:sp>
      <p:sp>
        <p:nvSpPr>
          <p:cNvPr id="24" name="Prostokąt: zaokrąglone rogi 23">
            <a:extLst>
              <a:ext uri="{FF2B5EF4-FFF2-40B4-BE49-F238E27FC236}">
                <a16:creationId xmlns:a16="http://schemas.microsoft.com/office/drawing/2014/main" id="{4E70966D-C0FE-4800-B006-28079A08DAE1}"/>
              </a:ext>
            </a:extLst>
          </p:cNvPr>
          <p:cNvSpPr/>
          <p:nvPr/>
        </p:nvSpPr>
        <p:spPr>
          <a:xfrm>
            <a:off x="814873" y="2911151"/>
            <a:ext cx="3240833" cy="183504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Verdana" panose="020B0604030504040204" pitchFamily="34" charset="0"/>
            </a:endParaRP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8D214293-3D18-4CF9-A4C2-A1D897888BAC}"/>
              </a:ext>
            </a:extLst>
          </p:cNvPr>
          <p:cNvSpPr txBox="1"/>
          <p:nvPr/>
        </p:nvSpPr>
        <p:spPr>
          <a:xfrm>
            <a:off x="3973261" y="2710515"/>
            <a:ext cx="47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Verdana" panose="020B060403050404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05204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7A8CA584-5871-4731-A9E6-6AA3837D4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Verdana" panose="020B060403050404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B705174-167A-4118-8CE1-CBE767E45B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737" t="4744" r="3446" b="1981"/>
          <a:stretch/>
        </p:blipFill>
        <p:spPr>
          <a:xfrm>
            <a:off x="262652" y="221473"/>
            <a:ext cx="5573949" cy="6415054"/>
          </a:xfrm>
          <a:prstGeom prst="rect">
            <a:avLst/>
          </a:prstGeom>
        </p:spPr>
      </p:pic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8930B6BD-D9D0-43CA-8C11-C8E8C6C87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5081" y="1601888"/>
            <a:ext cx="5145486" cy="525611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500" dirty="0"/>
              <a:t>Druga możliwość: Kliknij Q&amp;A (</a:t>
            </a:r>
            <a:r>
              <a:rPr lang="pl-PL" sz="1500" b="1" dirty="0">
                <a:solidFill>
                  <a:srgbClr val="C00000"/>
                </a:solidFill>
              </a:rPr>
              <a:t>1</a:t>
            </a:r>
            <a:r>
              <a:rPr lang="pl-PL" sz="1500" dirty="0"/>
              <a:t>), napisz uwagę w oknie (</a:t>
            </a:r>
            <a:r>
              <a:rPr lang="pl-PL" sz="1500" b="1" dirty="0">
                <a:solidFill>
                  <a:srgbClr val="C00000"/>
                </a:solidFill>
              </a:rPr>
              <a:t>2</a:t>
            </a:r>
            <a:r>
              <a:rPr lang="pl-PL" sz="1500" dirty="0"/>
              <a:t>) i naciśnij </a:t>
            </a:r>
            <a:r>
              <a:rPr lang="pl-PL" sz="1500" dirty="0" err="1"/>
              <a:t>Send</a:t>
            </a:r>
            <a:r>
              <a:rPr lang="pl-PL" sz="15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500" dirty="0">
                <a:solidFill>
                  <a:srgbClr val="C00000"/>
                </a:solidFill>
              </a:rPr>
              <a:t>WAŻNE!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500" dirty="0">
                <a:solidFill>
                  <a:srgbClr val="C00000"/>
                </a:solidFill>
              </a:rPr>
              <a:t>Pisząc uwagę w polu Q&amp;A zacznij od słów: [UWAGA] i dopiero napisz treść swojej uwagi.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500" dirty="0">
                <a:solidFill>
                  <a:srgbClr val="C00000"/>
                </a:solidFill>
              </a:rPr>
              <a:t>Na złożone podczas dyskusji uwagi nie dostaniesz odpowiedzi „od ręki”.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500" dirty="0">
                <a:solidFill>
                  <a:srgbClr val="C00000"/>
                </a:solidFill>
              </a:rPr>
              <a:t>Uwaga zostanie wpisana do protokołu, który powstanie po spotkaniu.</a:t>
            </a:r>
          </a:p>
          <a:p>
            <a:pPr marL="0" indent="0">
              <a:lnSpc>
                <a:spcPct val="150000"/>
              </a:lnSpc>
              <a:buNone/>
            </a:pPr>
            <a:endParaRPr lang="pl-PL" sz="20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F8C79233-833B-451D-BB9C-6077CD1084EB}"/>
              </a:ext>
            </a:extLst>
          </p:cNvPr>
          <p:cNvSpPr/>
          <p:nvPr/>
        </p:nvSpPr>
        <p:spPr>
          <a:xfrm>
            <a:off x="1681654" y="6051751"/>
            <a:ext cx="588579" cy="584776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Verdana" panose="020B060403050404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045CFE5-FDF6-4BCF-B7F2-3138FF719C61}"/>
              </a:ext>
            </a:extLst>
          </p:cNvPr>
          <p:cNvSpPr txBox="1"/>
          <p:nvPr/>
        </p:nvSpPr>
        <p:spPr>
          <a:xfrm>
            <a:off x="1313125" y="5830278"/>
            <a:ext cx="474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F7A898"/>
                </a:solidFill>
                <a:latin typeface="Verdana" panose="020B0604030504040204" pitchFamily="34" charset="0"/>
              </a:rPr>
              <a:t>1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6F865DB-1992-46E2-A6F2-EFD7B9C9C6EB}"/>
              </a:ext>
            </a:extLst>
          </p:cNvPr>
          <p:cNvSpPr txBox="1"/>
          <p:nvPr/>
        </p:nvSpPr>
        <p:spPr>
          <a:xfrm>
            <a:off x="900098" y="4210916"/>
            <a:ext cx="474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F7A898"/>
                </a:solidFill>
                <a:latin typeface="Verdana" panose="020B0604030504040204" pitchFamily="34" charset="0"/>
              </a:rPr>
              <a:t>2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AA22E294-5B0D-099C-6753-DFED8DFC54D0}"/>
              </a:ext>
            </a:extLst>
          </p:cNvPr>
          <p:cNvSpPr/>
          <p:nvPr/>
        </p:nvSpPr>
        <p:spPr>
          <a:xfrm>
            <a:off x="262652" y="4945625"/>
            <a:ext cx="1050473" cy="253190"/>
          </a:xfrm>
          <a:prstGeom prst="rect">
            <a:avLst/>
          </a:prstGeom>
          <a:solidFill>
            <a:srgbClr val="1A1A1A"/>
          </a:solidFill>
          <a:ln>
            <a:solidFill>
              <a:srgbClr val="1A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Verdana" panose="020B0604030504040204" pitchFamily="34" charset="0"/>
            </a:endParaRPr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55AB99AD-640D-4859-82A8-75E8E26AC305}"/>
              </a:ext>
            </a:extLst>
          </p:cNvPr>
          <p:cNvSpPr/>
          <p:nvPr/>
        </p:nvSpPr>
        <p:spPr>
          <a:xfrm>
            <a:off x="1166648" y="4614040"/>
            <a:ext cx="3447394" cy="1166649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Verdana" panose="020B0604030504040204" pitchFamily="34" charset="0"/>
            </a:endParaRP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30344DAE-934A-48D6-BD08-E8DC1A619931}"/>
              </a:ext>
            </a:extLst>
          </p:cNvPr>
          <p:cNvGrpSpPr/>
          <p:nvPr/>
        </p:nvGrpSpPr>
        <p:grpSpPr>
          <a:xfrm>
            <a:off x="11695014" y="0"/>
            <a:ext cx="496986" cy="165662"/>
            <a:chOff x="955384" y="2351552"/>
            <a:chExt cx="496986" cy="165662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A3E3EE90-55CF-4E95-A0EF-4F97F16922AB}"/>
                </a:ext>
              </a:extLst>
            </p:cNvPr>
            <p:cNvSpPr/>
            <p:nvPr/>
          </p:nvSpPr>
          <p:spPr>
            <a:xfrm>
              <a:off x="955384" y="2351552"/>
              <a:ext cx="165662" cy="165662"/>
            </a:xfrm>
            <a:prstGeom prst="rect">
              <a:avLst/>
            </a:prstGeom>
            <a:solidFill>
              <a:srgbClr val="CA24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0B1694A2-1D64-490B-8DB1-3C504BC03EED}"/>
                </a:ext>
              </a:extLst>
            </p:cNvPr>
            <p:cNvSpPr/>
            <p:nvPr/>
          </p:nvSpPr>
          <p:spPr>
            <a:xfrm>
              <a:off x="1121046" y="2351552"/>
              <a:ext cx="165662" cy="165662"/>
            </a:xfrm>
            <a:prstGeom prst="rect">
              <a:avLst/>
            </a:prstGeom>
            <a:solidFill>
              <a:srgbClr val="E4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3EE2F752-8D58-4274-B5B5-E005D12A7C58}"/>
                </a:ext>
              </a:extLst>
            </p:cNvPr>
            <p:cNvSpPr/>
            <p:nvPr/>
          </p:nvSpPr>
          <p:spPr>
            <a:xfrm>
              <a:off x="1286708" y="2351552"/>
              <a:ext cx="165662" cy="165662"/>
            </a:xfrm>
            <a:prstGeom prst="rect">
              <a:avLst/>
            </a:prstGeom>
            <a:solidFill>
              <a:srgbClr val="F7A8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9" name="Text Box 3">
            <a:extLst>
              <a:ext uri="{FF2B5EF4-FFF2-40B4-BE49-F238E27FC236}">
                <a16:creationId xmlns:a16="http://schemas.microsoft.com/office/drawing/2014/main" id="{B6C4615D-2A5B-475D-8CB4-30F70DADB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736" y="903740"/>
            <a:ext cx="4899264" cy="430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pl-PL" sz="2800" b="1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SKŁADANIE UWAG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D341698B-9095-4F83-8FAD-3DF611426040}"/>
              </a:ext>
            </a:extLst>
          </p:cNvPr>
          <p:cNvSpPr/>
          <p:nvPr/>
        </p:nvSpPr>
        <p:spPr>
          <a:xfrm>
            <a:off x="6724743" y="1013790"/>
            <a:ext cx="496986" cy="258886"/>
          </a:xfrm>
          <a:prstGeom prst="rect">
            <a:avLst/>
          </a:prstGeom>
          <a:solidFill>
            <a:srgbClr val="CA2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6610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8F634EE2-BFF0-4DAE-A0D8-848A96BC8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" y="0"/>
            <a:ext cx="6550467" cy="685800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8DD850-842F-4722-BD07-197C03516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1537" y="1712106"/>
            <a:ext cx="5145486" cy="486916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400" dirty="0"/>
              <a:t>Jeśli nie chcesz składać formalnej uwagi, skorzystaj z </a:t>
            </a:r>
            <a:r>
              <a:rPr lang="pl-PL" sz="1400" dirty="0" err="1"/>
              <a:t>geoankiety</a:t>
            </a:r>
            <a:r>
              <a:rPr lang="pl-PL" sz="1400" dirty="0"/>
              <a:t> i </a:t>
            </a:r>
            <a:r>
              <a:rPr lang="pl-PL" sz="1400" dirty="0">
                <a:solidFill>
                  <a:srgbClr val="C00000"/>
                </a:solidFill>
              </a:rPr>
              <a:t>pomóż nam poznać opinie mieszkańców</a:t>
            </a:r>
            <a:r>
              <a:rPr lang="pl-PL" sz="1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400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400" dirty="0"/>
              <a:t>Link do </a:t>
            </a:r>
            <a:r>
              <a:rPr lang="pl-PL" sz="1400" dirty="0" err="1"/>
              <a:t>geoankiety</a:t>
            </a:r>
            <a:r>
              <a:rPr lang="pl-PL" sz="1400" dirty="0"/>
              <a:t> znajdziesz na stronach: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400" dirty="0">
                <a:hlinkClick r:id="rId3"/>
              </a:rPr>
              <a:t>https://bip.um.wroc.pl/artykuly/1174/plan-ogolny</a:t>
            </a:r>
            <a:r>
              <a:rPr lang="pl-PL" sz="1400" dirty="0"/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400" dirty="0">
                <a:hlinkClick r:id="rId4"/>
              </a:rPr>
              <a:t>https://geoportal.wroclaw.pl/planowanie_przestrzenne/pog</a:t>
            </a:r>
            <a:r>
              <a:rPr lang="pl-PL" sz="1400" dirty="0"/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400" dirty="0">
                <a:hlinkClick r:id="rId5"/>
              </a:rPr>
              <a:t>https://geoportal.wroclaw.pl/www/pog_ks_app/</a:t>
            </a:r>
            <a:r>
              <a:rPr lang="pl-PL" sz="1400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400" dirty="0"/>
              <a:t>WAŻNE! Link do </a:t>
            </a:r>
            <a:r>
              <a:rPr lang="pl-PL" sz="1400" dirty="0" err="1"/>
              <a:t>geoankiety</a:t>
            </a:r>
            <a:r>
              <a:rPr lang="pl-PL" sz="1400" dirty="0"/>
              <a:t> będzie aktywny wyłącznie podczas trwania konsultacji społecznych.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400" dirty="0">
              <a:solidFill>
                <a:srgbClr val="C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1400" dirty="0"/>
              <a:t>Instrukcję dotyczącą wypełnienia </a:t>
            </a:r>
            <a:r>
              <a:rPr lang="pl-PL" sz="1400" dirty="0" err="1"/>
              <a:t>geoankiety</a:t>
            </a:r>
            <a:r>
              <a:rPr lang="pl-PL" sz="1400" dirty="0"/>
              <a:t> znajdziesz na stronie </a:t>
            </a:r>
            <a:r>
              <a:rPr lang="pl-PL" sz="1400" dirty="0">
                <a:solidFill>
                  <a:srgbClr val="C00000"/>
                </a:solidFill>
                <a:hlinkClick r:id="rId3"/>
              </a:rPr>
              <a:t>https://bip.um.wroc.pl/artykuly/1174/plan-ogolny</a:t>
            </a:r>
            <a:r>
              <a:rPr lang="pl-PL" sz="1400" dirty="0">
                <a:solidFill>
                  <a:srgbClr val="C00000"/>
                </a:solidFill>
              </a:rPr>
              <a:t> </a:t>
            </a:r>
            <a:r>
              <a:rPr lang="pl-PL" sz="1400" dirty="0">
                <a:solidFill>
                  <a:srgbClr val="1A1A1A"/>
                </a:solidFill>
              </a:rPr>
              <a:t>w zakładce „Konsultacje społeczne”.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89724F18-E2D7-4643-A8CD-7B09B8D32EB1}"/>
              </a:ext>
            </a:extLst>
          </p:cNvPr>
          <p:cNvGrpSpPr/>
          <p:nvPr/>
        </p:nvGrpSpPr>
        <p:grpSpPr>
          <a:xfrm>
            <a:off x="11695014" y="0"/>
            <a:ext cx="496986" cy="165662"/>
            <a:chOff x="955384" y="2351552"/>
            <a:chExt cx="496986" cy="165662"/>
          </a:xfrm>
        </p:grpSpPr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B0DBE58C-8387-47EE-8972-0D9852BE0092}"/>
                </a:ext>
              </a:extLst>
            </p:cNvPr>
            <p:cNvSpPr/>
            <p:nvPr/>
          </p:nvSpPr>
          <p:spPr>
            <a:xfrm>
              <a:off x="955384" y="2351552"/>
              <a:ext cx="165662" cy="165662"/>
            </a:xfrm>
            <a:prstGeom prst="rect">
              <a:avLst/>
            </a:prstGeom>
            <a:solidFill>
              <a:srgbClr val="CA24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B8F898DF-DA4F-4F0E-AF46-CAB41C05D9C4}"/>
                </a:ext>
              </a:extLst>
            </p:cNvPr>
            <p:cNvSpPr/>
            <p:nvPr/>
          </p:nvSpPr>
          <p:spPr>
            <a:xfrm>
              <a:off x="1121046" y="2351552"/>
              <a:ext cx="165662" cy="165662"/>
            </a:xfrm>
            <a:prstGeom prst="rect">
              <a:avLst/>
            </a:prstGeom>
            <a:solidFill>
              <a:srgbClr val="E4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Prostokąt 19">
              <a:extLst>
                <a:ext uri="{FF2B5EF4-FFF2-40B4-BE49-F238E27FC236}">
                  <a16:creationId xmlns:a16="http://schemas.microsoft.com/office/drawing/2014/main" id="{01A3A1CE-7F19-4A48-943E-2C6BCCC4332F}"/>
                </a:ext>
              </a:extLst>
            </p:cNvPr>
            <p:cNvSpPr/>
            <p:nvPr/>
          </p:nvSpPr>
          <p:spPr>
            <a:xfrm>
              <a:off x="1286708" y="2351552"/>
              <a:ext cx="165662" cy="165662"/>
            </a:xfrm>
            <a:prstGeom prst="rect">
              <a:avLst/>
            </a:prstGeom>
            <a:solidFill>
              <a:srgbClr val="F7A8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4" name="Prostokąt 23">
            <a:extLst>
              <a:ext uri="{FF2B5EF4-FFF2-40B4-BE49-F238E27FC236}">
                <a16:creationId xmlns:a16="http://schemas.microsoft.com/office/drawing/2014/main" id="{1E5DD4D9-8B41-4E9B-A198-01C9BD69FA09}"/>
              </a:ext>
            </a:extLst>
          </p:cNvPr>
          <p:cNvSpPr/>
          <p:nvPr/>
        </p:nvSpPr>
        <p:spPr>
          <a:xfrm>
            <a:off x="6724743" y="1013790"/>
            <a:ext cx="496986" cy="258886"/>
          </a:xfrm>
          <a:prstGeom prst="rect">
            <a:avLst/>
          </a:prstGeom>
          <a:solidFill>
            <a:srgbClr val="CA2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245DA8B6-22A8-45CB-80C0-9D39E37CF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736" y="903740"/>
            <a:ext cx="4899264" cy="430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pl-PL" sz="2800" b="1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GEOANKIETA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261E3D36-4EF6-4DCC-AF94-28CD9A344F2F}"/>
              </a:ext>
            </a:extLst>
          </p:cNvPr>
          <p:cNvSpPr txBox="1"/>
          <p:nvPr/>
        </p:nvSpPr>
        <p:spPr>
          <a:xfrm>
            <a:off x="1344706" y="3521336"/>
            <a:ext cx="5062056" cy="646331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822670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8930B6BD-D9D0-43CA-8C11-C8E8C6C87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2359" y="2072705"/>
            <a:ext cx="5145486" cy="204577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400" dirty="0"/>
              <a:t>Służy wyłącznie do luźnych rozmów.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400" dirty="0">
                <a:solidFill>
                  <a:srgbClr val="C00000"/>
                </a:solidFill>
              </a:rPr>
              <a:t>WAŻNE! Na pytania i/lub uwagi, które pojawią się na czacie nie będą udzielane odpowiedzi, a także nie zostaną ujęte one w protokole sporządzanym ze spotkania.</a:t>
            </a:r>
          </a:p>
          <a:p>
            <a:pPr marL="0" indent="0">
              <a:lnSpc>
                <a:spcPct val="150000"/>
              </a:lnSpc>
              <a:buNone/>
            </a:pPr>
            <a:endParaRPr lang="pl-PL" sz="2000" dirty="0">
              <a:solidFill>
                <a:schemeClr val="bg1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2E7F230-074F-4719-AF1C-BF424FA18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8" y="272486"/>
            <a:ext cx="5866383" cy="6313027"/>
          </a:xfrm>
          <a:prstGeom prst="rect">
            <a:avLst/>
          </a:prstGeom>
        </p:spPr>
      </p:pic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F8C79233-833B-451D-BB9C-6077CD1084EB}"/>
              </a:ext>
            </a:extLst>
          </p:cNvPr>
          <p:cNvSpPr/>
          <p:nvPr/>
        </p:nvSpPr>
        <p:spPr>
          <a:xfrm>
            <a:off x="2247069" y="6076546"/>
            <a:ext cx="588579" cy="584776"/>
          </a:xfrm>
          <a:prstGeom prst="roundRect">
            <a:avLst/>
          </a:prstGeom>
          <a:noFill/>
          <a:ln w="38100">
            <a:solidFill>
              <a:srgbClr val="FEC5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Verdana" panose="020B060403050404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045CFE5-FDF6-4BCF-B7F2-3138FF719C61}"/>
              </a:ext>
            </a:extLst>
          </p:cNvPr>
          <p:cNvSpPr txBox="1"/>
          <p:nvPr/>
        </p:nvSpPr>
        <p:spPr>
          <a:xfrm>
            <a:off x="1876591" y="5728252"/>
            <a:ext cx="474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FEC52E"/>
                </a:solidFill>
                <a:latin typeface="Verdana" panose="020B0604030504040204" pitchFamily="34" charset="0"/>
              </a:rPr>
              <a:t>1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3FB1C527-290B-5A33-4D4F-66D3CC16356D}"/>
              </a:ext>
            </a:extLst>
          </p:cNvPr>
          <p:cNvSpPr/>
          <p:nvPr/>
        </p:nvSpPr>
        <p:spPr>
          <a:xfrm>
            <a:off x="114808" y="5053781"/>
            <a:ext cx="1242044" cy="255638"/>
          </a:xfrm>
          <a:prstGeom prst="rect">
            <a:avLst/>
          </a:prstGeom>
          <a:solidFill>
            <a:srgbClr val="1A1A1A"/>
          </a:solidFill>
          <a:ln>
            <a:solidFill>
              <a:srgbClr val="1A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Verdana" panose="020B0604030504040204" pitchFamily="34" charset="0"/>
            </a:endParaRP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67BBC39C-34E3-4AF6-90D3-446C1517616D}"/>
              </a:ext>
            </a:extLst>
          </p:cNvPr>
          <p:cNvGrpSpPr/>
          <p:nvPr/>
        </p:nvGrpSpPr>
        <p:grpSpPr>
          <a:xfrm>
            <a:off x="11695014" y="0"/>
            <a:ext cx="496986" cy="165662"/>
            <a:chOff x="955384" y="2351552"/>
            <a:chExt cx="496986" cy="165662"/>
          </a:xfrm>
        </p:grpSpPr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CB8A7EAB-5284-4B69-BDAC-F6A7BBD05B7C}"/>
                </a:ext>
              </a:extLst>
            </p:cNvPr>
            <p:cNvSpPr/>
            <p:nvPr/>
          </p:nvSpPr>
          <p:spPr>
            <a:xfrm>
              <a:off x="955384" y="2351552"/>
              <a:ext cx="165662" cy="165662"/>
            </a:xfrm>
            <a:prstGeom prst="rect">
              <a:avLst/>
            </a:prstGeom>
            <a:solidFill>
              <a:srgbClr val="CA24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DBB2C19F-A555-42D2-B4D6-7D6F2346E979}"/>
                </a:ext>
              </a:extLst>
            </p:cNvPr>
            <p:cNvSpPr/>
            <p:nvPr/>
          </p:nvSpPr>
          <p:spPr>
            <a:xfrm>
              <a:off x="1121046" y="2351552"/>
              <a:ext cx="165662" cy="165662"/>
            </a:xfrm>
            <a:prstGeom prst="rect">
              <a:avLst/>
            </a:prstGeom>
            <a:solidFill>
              <a:srgbClr val="E4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104825BB-622C-4413-8A27-0E90A60DBDD4}"/>
                </a:ext>
              </a:extLst>
            </p:cNvPr>
            <p:cNvSpPr/>
            <p:nvPr/>
          </p:nvSpPr>
          <p:spPr>
            <a:xfrm>
              <a:off x="1286708" y="2351552"/>
              <a:ext cx="165662" cy="165662"/>
            </a:xfrm>
            <a:prstGeom prst="rect">
              <a:avLst/>
            </a:prstGeom>
            <a:solidFill>
              <a:srgbClr val="F7A8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7" name="Text Box 3">
            <a:extLst>
              <a:ext uri="{FF2B5EF4-FFF2-40B4-BE49-F238E27FC236}">
                <a16:creationId xmlns:a16="http://schemas.microsoft.com/office/drawing/2014/main" id="{43FFA525-92EB-456B-803A-DFD974858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736" y="903740"/>
            <a:ext cx="4899264" cy="430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pl-PL" sz="2800" b="1" i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CHAT</a:t>
            </a: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3290D59A-6E6E-4D82-9E24-DB2A53BEDCFD}"/>
              </a:ext>
            </a:extLst>
          </p:cNvPr>
          <p:cNvSpPr/>
          <p:nvPr/>
        </p:nvSpPr>
        <p:spPr>
          <a:xfrm>
            <a:off x="6724743" y="1013790"/>
            <a:ext cx="496986" cy="258886"/>
          </a:xfrm>
          <a:prstGeom prst="rect">
            <a:avLst/>
          </a:prstGeom>
          <a:solidFill>
            <a:srgbClr val="CA2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7518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FC3BBC1-242B-49B2-8BE1-D390ADA0E2CE}"/>
              </a:ext>
            </a:extLst>
          </p:cNvPr>
          <p:cNvCxnSpPr>
            <a:cxnSpLocks/>
          </p:cNvCxnSpPr>
          <p:nvPr/>
        </p:nvCxnSpPr>
        <p:spPr>
          <a:xfrm>
            <a:off x="6147711" y="4838571"/>
            <a:ext cx="6018916" cy="0"/>
          </a:xfrm>
          <a:prstGeom prst="line">
            <a:avLst/>
          </a:prstGeom>
          <a:ln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Obraz 12">
            <a:extLst>
              <a:ext uri="{FF2B5EF4-FFF2-40B4-BE49-F238E27FC236}">
                <a16:creationId xmlns:a16="http://schemas.microsoft.com/office/drawing/2014/main" id="{066F7336-F9C7-448C-9B50-905F6BEC3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70" y="5261561"/>
            <a:ext cx="1601461" cy="208099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4E0F2FEF-1D41-4724-8B26-505CE962C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7939" y="2247942"/>
            <a:ext cx="9419547" cy="1181059"/>
          </a:xfrm>
        </p:spPr>
        <p:txBody>
          <a:bodyPr>
            <a:noAutofit/>
          </a:bodyPr>
          <a:lstStyle/>
          <a:p>
            <a:r>
              <a:rPr lang="pl-PL" sz="3600" b="1" spc="300" dirty="0">
                <a:ea typeface="Verdana" panose="020B0604030504040204" pitchFamily="34" charset="0"/>
                <a:cs typeface="Microsoft New Tai Lue" panose="020B0502040204020203" pitchFamily="34" charset="0"/>
              </a:rPr>
              <a:t>Życzymy udanego spotkania!</a:t>
            </a:r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3F59F6FF-459E-477B-851E-4053AAA45E79}"/>
              </a:ext>
            </a:extLst>
          </p:cNvPr>
          <p:cNvGrpSpPr/>
          <p:nvPr/>
        </p:nvGrpSpPr>
        <p:grpSpPr>
          <a:xfrm rot="16200000" flipH="1">
            <a:off x="4589588" y="4843385"/>
            <a:ext cx="164379" cy="493136"/>
            <a:chOff x="2189385" y="2183102"/>
            <a:chExt cx="887104" cy="2661314"/>
          </a:xfrm>
        </p:grpSpPr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2B7E5869-B53D-431C-9B42-F6CF27B1C118}"/>
                </a:ext>
              </a:extLst>
            </p:cNvPr>
            <p:cNvSpPr/>
            <p:nvPr/>
          </p:nvSpPr>
          <p:spPr>
            <a:xfrm>
              <a:off x="2189385" y="2183102"/>
              <a:ext cx="887104" cy="887104"/>
            </a:xfrm>
            <a:prstGeom prst="rect">
              <a:avLst/>
            </a:prstGeom>
            <a:solidFill>
              <a:srgbClr val="CA24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788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59AFAA91-0A1C-4625-8205-18E0309B890C}"/>
                </a:ext>
              </a:extLst>
            </p:cNvPr>
            <p:cNvSpPr/>
            <p:nvPr/>
          </p:nvSpPr>
          <p:spPr>
            <a:xfrm>
              <a:off x="2189385" y="3070207"/>
              <a:ext cx="887104" cy="887105"/>
            </a:xfrm>
            <a:prstGeom prst="rect">
              <a:avLst/>
            </a:prstGeom>
            <a:solidFill>
              <a:srgbClr val="E4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788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E4B27A87-51A0-4393-B61A-23595EC7436D}"/>
                </a:ext>
              </a:extLst>
            </p:cNvPr>
            <p:cNvSpPr/>
            <p:nvPr/>
          </p:nvSpPr>
          <p:spPr>
            <a:xfrm>
              <a:off x="2189385" y="3957311"/>
              <a:ext cx="887104" cy="887105"/>
            </a:xfrm>
            <a:prstGeom prst="rect">
              <a:avLst/>
            </a:prstGeom>
            <a:solidFill>
              <a:srgbClr val="F7A8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788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6" name="Tytuł 1">
            <a:extLst>
              <a:ext uri="{FF2B5EF4-FFF2-40B4-BE49-F238E27FC236}">
                <a16:creationId xmlns:a16="http://schemas.microsoft.com/office/drawing/2014/main" id="{96D74557-F7FE-4484-BE35-DA57A0F7EB9D}"/>
              </a:ext>
            </a:extLst>
          </p:cNvPr>
          <p:cNvSpPr txBox="1">
            <a:spLocks/>
          </p:cNvSpPr>
          <p:nvPr/>
        </p:nvSpPr>
        <p:spPr>
          <a:xfrm>
            <a:off x="4853304" y="4909656"/>
            <a:ext cx="3009056" cy="3151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200" b="1" dirty="0">
                <a:latin typeface="Verdana" panose="020B0604030504040204" pitchFamily="34" charset="0"/>
                <a:ea typeface="Verdana" panose="020B0604030504040204" pitchFamily="34" charset="0"/>
                <a:cs typeface="Microsoft New Tai Lue" panose="020B0502040204020203" pitchFamily="34" charset="0"/>
              </a:rPr>
              <a:t>WPL </a:t>
            </a:r>
            <a:r>
              <a:rPr lang="pl-PL" sz="1050" dirty="0"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Wydział Planowania Przestrzennego</a:t>
            </a:r>
          </a:p>
        </p:txBody>
      </p:sp>
    </p:spTree>
    <p:extLst>
      <p:ext uri="{BB962C8B-B14F-4D97-AF65-F5344CB8AC3E}">
        <p14:creationId xmlns:p14="http://schemas.microsoft.com/office/powerpoint/2010/main" val="3701529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a 16" descr="Laptop">
            <a:extLst>
              <a:ext uri="{FF2B5EF4-FFF2-40B4-BE49-F238E27FC236}">
                <a16:creationId xmlns:a16="http://schemas.microsoft.com/office/drawing/2014/main" id="{9436D43A-1A67-439D-A6D7-6A30B0C4B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48933" y="2119366"/>
            <a:ext cx="1856656" cy="1856656"/>
          </a:xfrm>
          <a:prstGeom prst="rect">
            <a:avLst/>
          </a:prstGeom>
        </p:spPr>
      </p:pic>
      <p:grpSp>
        <p:nvGrpSpPr>
          <p:cNvPr id="3" name="Grupa 2">
            <a:extLst>
              <a:ext uri="{FF2B5EF4-FFF2-40B4-BE49-F238E27FC236}">
                <a16:creationId xmlns:a16="http://schemas.microsoft.com/office/drawing/2014/main" id="{81A3C78F-1C49-4E4E-9F5A-1A66C5500C0A}"/>
              </a:ext>
            </a:extLst>
          </p:cNvPr>
          <p:cNvGrpSpPr/>
          <p:nvPr/>
        </p:nvGrpSpPr>
        <p:grpSpPr>
          <a:xfrm>
            <a:off x="685801" y="1119116"/>
            <a:ext cx="8638591" cy="4603826"/>
            <a:chOff x="685801" y="2256078"/>
            <a:chExt cx="8726556" cy="4073266"/>
          </a:xfrm>
        </p:grpSpPr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CCBA93E4-8FBA-4D4C-853E-EDC95D9B4D23}"/>
                </a:ext>
              </a:extLst>
            </p:cNvPr>
            <p:cNvSpPr/>
            <p:nvPr/>
          </p:nvSpPr>
          <p:spPr>
            <a:xfrm>
              <a:off x="685801" y="2256078"/>
              <a:ext cx="8726556" cy="7839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l-PL" sz="1200" b="1" dirty="0">
                  <a:latin typeface="Verdana" panose="020B0604030504040204" pitchFamily="34" charset="0"/>
                  <a:ea typeface="Verdana" panose="020B0604030504040204" pitchFamily="34" charset="0"/>
                  <a:cs typeface="Segoe UI Light" panose="020B0502040204020203" pitchFamily="34" charset="0"/>
                </a:rPr>
                <a:t>SPOTKANIA OTWARTE</a:t>
              </a:r>
              <a:r>
                <a:rPr lang="pl-PL" sz="1200" dirty="0">
                  <a:latin typeface="Verdana" panose="020B0604030504040204" pitchFamily="34" charset="0"/>
                  <a:ea typeface="Verdana" panose="020B0604030504040204" pitchFamily="34" charset="0"/>
                  <a:cs typeface="Segoe UI Light" panose="020B0502040204020203" pitchFamily="34" charset="0"/>
                </a:rPr>
                <a:t> ma na celu umożliwienie mieszkańcom oraz zainteresowanym stronom wyrażenia opinii i uwag na temat projektu planu ogólnego miasta Wrocławia. Odbywać się będzie w formie webinarium w aplikacji ZOOM - przeznaczonej do komunikacji za pośrednictwem Internetu </a:t>
              </a:r>
            </a:p>
          </p:txBody>
        </p:sp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48417908-01C3-40B5-A4AA-120E34EE52C9}"/>
                </a:ext>
              </a:extLst>
            </p:cNvPr>
            <p:cNvSpPr/>
            <p:nvPr/>
          </p:nvSpPr>
          <p:spPr>
            <a:xfrm>
              <a:off x="685801" y="3287629"/>
              <a:ext cx="4572000" cy="2769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pl-PL" sz="1200" dirty="0">
                  <a:latin typeface="Verdana" panose="020B0604030504040204" pitchFamily="34" charset="0"/>
                  <a:ea typeface="Verdana" panose="020B0604030504040204" pitchFamily="34" charset="0"/>
                  <a:cs typeface="Segoe UI Light" panose="020B0502040204020203" pitchFamily="34" charset="0"/>
                </a:rPr>
                <a:t>Będziesz mógł w nich uczestniczyć poprzez: </a:t>
              </a:r>
            </a:p>
          </p:txBody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A1F5B110-B409-4774-A0BB-251AC927FAF1}"/>
                </a:ext>
              </a:extLst>
            </p:cNvPr>
            <p:cNvSpPr/>
            <p:nvPr/>
          </p:nvSpPr>
          <p:spPr>
            <a:xfrm>
              <a:off x="685801" y="3563637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14308" indent="-214308">
                <a:buFont typeface="Arial" panose="020B0604020202020204" pitchFamily="34" charset="0"/>
                <a:buChar char="•"/>
              </a:pPr>
              <a:r>
                <a:rPr lang="pl-PL" sz="1200" dirty="0">
                  <a:latin typeface="Verdana" panose="020B0604030504040204" pitchFamily="34" charset="0"/>
                  <a:ea typeface="Verdana" panose="020B0604030504040204" pitchFamily="34" charset="0"/>
                  <a:cs typeface="Segoe UI Light" panose="020B0502040204020203" pitchFamily="34" charset="0"/>
                </a:rPr>
                <a:t>smartfon</a:t>
              </a:r>
            </a:p>
            <a:p>
              <a:pPr marL="214308" indent="-214308">
                <a:buFont typeface="Arial" panose="020B0604020202020204" pitchFamily="34" charset="0"/>
                <a:buChar char="•"/>
              </a:pPr>
              <a:r>
                <a:rPr lang="pl-PL" sz="1200" dirty="0">
                  <a:latin typeface="Verdana" panose="020B0604030504040204" pitchFamily="34" charset="0"/>
                  <a:ea typeface="Verdana" panose="020B0604030504040204" pitchFamily="34" charset="0"/>
                  <a:cs typeface="Segoe UI Light" panose="020B0502040204020203" pitchFamily="34" charset="0"/>
                </a:rPr>
                <a:t>laptop </a:t>
              </a:r>
            </a:p>
            <a:p>
              <a:pPr marL="214308" indent="-214308">
                <a:buFont typeface="Arial" panose="020B0604020202020204" pitchFamily="34" charset="0"/>
                <a:buChar char="•"/>
              </a:pPr>
              <a:r>
                <a:rPr lang="pl-PL" sz="1200" dirty="0">
                  <a:latin typeface="Verdana" panose="020B0604030504040204" pitchFamily="34" charset="0"/>
                  <a:ea typeface="Verdana" panose="020B0604030504040204" pitchFamily="34" charset="0"/>
                  <a:cs typeface="Segoe UI Light" panose="020B0502040204020203" pitchFamily="34" charset="0"/>
                </a:rPr>
                <a:t>lub komputer PC </a:t>
              </a:r>
            </a:p>
          </p:txBody>
        </p:sp>
        <p:sp>
          <p:nvSpPr>
            <p:cNvPr id="19" name="Prostokąt 18">
              <a:extLst>
                <a:ext uri="{FF2B5EF4-FFF2-40B4-BE49-F238E27FC236}">
                  <a16:creationId xmlns:a16="http://schemas.microsoft.com/office/drawing/2014/main" id="{338CC7D0-B079-4139-B34E-DCC9B29405D8}"/>
                </a:ext>
              </a:extLst>
            </p:cNvPr>
            <p:cNvSpPr/>
            <p:nvPr/>
          </p:nvSpPr>
          <p:spPr>
            <a:xfrm>
              <a:off x="685801" y="4565133"/>
              <a:ext cx="8726556" cy="1764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l-PL" sz="1200" dirty="0">
                  <a:latin typeface="Verdana" panose="020B0604030504040204" pitchFamily="34" charset="0"/>
                  <a:ea typeface="Verdana" panose="020B0604030504040204" pitchFamily="34" charset="0"/>
                  <a:cs typeface="Segoe UI Light" panose="020B0502040204020203" pitchFamily="34" charset="0"/>
                </a:rPr>
                <a:t>Jeśli możesz, w celu zachowania najlepszej jakości połączenia, użyj zestawu słuchawkowego z mikrofonem. </a:t>
              </a:r>
              <a:br>
                <a:rPr lang="pl-PL" sz="1200" dirty="0">
                  <a:latin typeface="Verdana" panose="020B0604030504040204" pitchFamily="34" charset="0"/>
                  <a:ea typeface="Verdana" panose="020B0604030504040204" pitchFamily="34" charset="0"/>
                  <a:cs typeface="Segoe UI Light" panose="020B0502040204020203" pitchFamily="34" charset="0"/>
                </a:rPr>
              </a:br>
              <a:r>
                <a:rPr lang="pl-PL" sz="1200" dirty="0">
                  <a:latin typeface="Verdana" panose="020B0604030504040204" pitchFamily="34" charset="0"/>
                  <a:ea typeface="Verdana" panose="020B0604030504040204" pitchFamily="34" charset="0"/>
                  <a:cs typeface="Segoe UI Light" panose="020B0502040204020203" pitchFamily="34" charset="0"/>
                </a:rPr>
                <a:t>Link do spotkania otwartego będzie aktywny od godziny </a:t>
              </a:r>
              <a:r>
                <a:rPr lang="pl-PL" sz="1200" b="1" dirty="0">
                  <a:solidFill>
                    <a:srgbClr val="CA242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egoe UI Light" panose="020B0502040204020203" pitchFamily="34" charset="0"/>
                </a:rPr>
                <a:t>15:30 </a:t>
              </a:r>
              <a:r>
                <a:rPr lang="pl-PL" sz="1200" dirty="0">
                  <a:latin typeface="Verdana" panose="020B0604030504040204" pitchFamily="34" charset="0"/>
                  <a:ea typeface="Verdana" panose="020B0604030504040204" pitchFamily="34" charset="0"/>
                  <a:cs typeface="Segoe UI Light" panose="020B0502040204020203" pitchFamily="34" charset="0"/>
                </a:rPr>
                <a:t>w celu przetestowania procedury łączenia się. Wszystkich uczestników, a w szczególności osoby, które będą korzystały z aplikacji ZOOM po raz pierwszy, namawiamy do połączenia się z nami jak najwcześniej.</a:t>
              </a:r>
            </a:p>
            <a:p>
              <a:pPr>
                <a:lnSpc>
                  <a:spcPct val="150000"/>
                </a:lnSpc>
              </a:pPr>
              <a:endParaRPr lang="pl-PL" sz="1200" dirty="0"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pl-PL" sz="1200" dirty="0">
                  <a:latin typeface="Verdana" panose="020B0604030504040204" pitchFamily="34" charset="0"/>
                  <a:ea typeface="Verdana" panose="020B0604030504040204" pitchFamily="34" charset="0"/>
                  <a:cs typeface="Segoe UI Light" panose="020B0502040204020203" pitchFamily="34" charset="0"/>
                </a:rPr>
                <a:t>Plik wideo webinarium zostanie usunięty tuż po zakończeniu spotkania, natomiast plik audio – bezpośrednio po sporządzeniu protokołu. </a:t>
              </a:r>
            </a:p>
          </p:txBody>
        </p:sp>
      </p:grpSp>
      <p:pic>
        <p:nvPicPr>
          <p:cNvPr id="20" name="Grafika 19" descr="Smartfon">
            <a:extLst>
              <a:ext uri="{FF2B5EF4-FFF2-40B4-BE49-F238E27FC236}">
                <a16:creationId xmlns:a16="http://schemas.microsoft.com/office/drawing/2014/main" id="{D447311D-8BB2-4D83-9394-03C9EA2C5A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09452" y="2496424"/>
            <a:ext cx="864647" cy="864647"/>
          </a:xfrm>
          <a:prstGeom prst="rect">
            <a:avLst/>
          </a:prstGeom>
        </p:spPr>
      </p:pic>
      <p:sp>
        <p:nvSpPr>
          <p:cNvPr id="23" name="Text Box 3">
            <a:extLst>
              <a:ext uri="{FF2B5EF4-FFF2-40B4-BE49-F238E27FC236}">
                <a16:creationId xmlns:a16="http://schemas.microsoft.com/office/drawing/2014/main" id="{1BA07D3D-79F5-4784-8AAD-83D2BF23E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3794" y="500960"/>
            <a:ext cx="6081284" cy="3077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pl-PL" sz="2000" b="1" i="0" dirty="0">
                <a:solidFill>
                  <a:srgbClr val="20202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INFORMACJE PODSTAWOWE</a:t>
            </a:r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96C2B4A3-36A0-4176-8E8E-F2B52EBEAE8C}"/>
              </a:ext>
            </a:extLst>
          </p:cNvPr>
          <p:cNvSpPr/>
          <p:nvPr/>
        </p:nvSpPr>
        <p:spPr>
          <a:xfrm>
            <a:off x="685801" y="525406"/>
            <a:ext cx="496986" cy="258886"/>
          </a:xfrm>
          <a:prstGeom prst="rect">
            <a:avLst/>
          </a:prstGeom>
          <a:solidFill>
            <a:srgbClr val="CA2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pSp>
        <p:nvGrpSpPr>
          <p:cNvPr id="25" name="Grupa 24">
            <a:extLst>
              <a:ext uri="{FF2B5EF4-FFF2-40B4-BE49-F238E27FC236}">
                <a16:creationId xmlns:a16="http://schemas.microsoft.com/office/drawing/2014/main" id="{AB9B3058-C5D9-4ADA-9A92-10D29DDEBCFD}"/>
              </a:ext>
            </a:extLst>
          </p:cNvPr>
          <p:cNvGrpSpPr/>
          <p:nvPr/>
        </p:nvGrpSpPr>
        <p:grpSpPr>
          <a:xfrm>
            <a:off x="11695014" y="0"/>
            <a:ext cx="496986" cy="165662"/>
            <a:chOff x="955384" y="2351552"/>
            <a:chExt cx="496986" cy="165662"/>
          </a:xfrm>
        </p:grpSpPr>
        <p:sp>
          <p:nvSpPr>
            <p:cNvPr id="26" name="Prostokąt 25">
              <a:extLst>
                <a:ext uri="{FF2B5EF4-FFF2-40B4-BE49-F238E27FC236}">
                  <a16:creationId xmlns:a16="http://schemas.microsoft.com/office/drawing/2014/main" id="{68A92EC1-A693-4E67-B512-9042E57B182F}"/>
                </a:ext>
              </a:extLst>
            </p:cNvPr>
            <p:cNvSpPr/>
            <p:nvPr/>
          </p:nvSpPr>
          <p:spPr>
            <a:xfrm>
              <a:off x="955384" y="2351552"/>
              <a:ext cx="165662" cy="165662"/>
            </a:xfrm>
            <a:prstGeom prst="rect">
              <a:avLst/>
            </a:prstGeom>
            <a:solidFill>
              <a:srgbClr val="CA24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8" name="Prostokąt 27">
              <a:extLst>
                <a:ext uri="{FF2B5EF4-FFF2-40B4-BE49-F238E27FC236}">
                  <a16:creationId xmlns:a16="http://schemas.microsoft.com/office/drawing/2014/main" id="{C49949F4-2072-4144-BAD0-CBCBFC8FCE50}"/>
                </a:ext>
              </a:extLst>
            </p:cNvPr>
            <p:cNvSpPr/>
            <p:nvPr/>
          </p:nvSpPr>
          <p:spPr>
            <a:xfrm>
              <a:off x="1121046" y="2351552"/>
              <a:ext cx="165662" cy="165662"/>
            </a:xfrm>
            <a:prstGeom prst="rect">
              <a:avLst/>
            </a:prstGeom>
            <a:solidFill>
              <a:srgbClr val="E4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1" name="Prostokąt 30">
              <a:extLst>
                <a:ext uri="{FF2B5EF4-FFF2-40B4-BE49-F238E27FC236}">
                  <a16:creationId xmlns:a16="http://schemas.microsoft.com/office/drawing/2014/main" id="{62A60BB6-241A-4DE1-860E-B9DEF62F30BB}"/>
                </a:ext>
              </a:extLst>
            </p:cNvPr>
            <p:cNvSpPr/>
            <p:nvPr/>
          </p:nvSpPr>
          <p:spPr>
            <a:xfrm>
              <a:off x="1286708" y="2351552"/>
              <a:ext cx="165662" cy="165662"/>
            </a:xfrm>
            <a:prstGeom prst="rect">
              <a:avLst/>
            </a:prstGeom>
            <a:solidFill>
              <a:srgbClr val="F7A8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169042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>
            <a:extLst>
              <a:ext uri="{FF2B5EF4-FFF2-40B4-BE49-F238E27FC236}">
                <a16:creationId xmlns:a16="http://schemas.microsoft.com/office/drawing/2014/main" id="{29EA49DF-3527-444C-9189-8C93CBD57E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846"/>
          <a:stretch/>
        </p:blipFill>
        <p:spPr>
          <a:xfrm>
            <a:off x="1538" y="5035663"/>
            <a:ext cx="6660000" cy="1801972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E52D3A90-757C-4A0F-B21F-A6872099C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238" y="0"/>
            <a:ext cx="6660000" cy="4549507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8DD850-842F-4722-BD07-197C03516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1538" y="1973718"/>
            <a:ext cx="5145486" cy="332384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400" dirty="0"/>
              <a:t>Kliknięcie w link (</a:t>
            </a:r>
            <a:r>
              <a:rPr lang="pl-PL" sz="1400" b="1" dirty="0">
                <a:solidFill>
                  <a:srgbClr val="C00000"/>
                </a:solidFill>
              </a:rPr>
              <a:t>1</a:t>
            </a:r>
            <a:r>
              <a:rPr lang="pl-PL" sz="1400" dirty="0"/>
              <a:t>) - spowoduje otworzenie okna aplikacji ZOOM.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400" dirty="0">
                <a:solidFill>
                  <a:srgbClr val="C00000"/>
                </a:solidFill>
              </a:rPr>
              <a:t>WAŻNE! Uczestnictwo w spotkaniu poprzez aplikację ZOOM jest równoznaczne z: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1400" dirty="0">
                <a:solidFill>
                  <a:srgbClr val="C00000"/>
                </a:solidFill>
              </a:rPr>
              <a:t>przetwarzaniem Twoich danych osobowych przez Gminę Wrocław - informacja na ten temat znajduje się w osobnym pliku (</a:t>
            </a:r>
            <a:r>
              <a:rPr lang="pl-PL" sz="1400" b="1" dirty="0">
                <a:solidFill>
                  <a:srgbClr val="C00000"/>
                </a:solidFill>
              </a:rPr>
              <a:t>2</a:t>
            </a:r>
            <a:r>
              <a:rPr lang="pl-PL" sz="1400" dirty="0">
                <a:solidFill>
                  <a:srgbClr val="C00000"/>
                </a:solidFill>
              </a:rPr>
              <a:t>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1400" dirty="0">
                <a:solidFill>
                  <a:srgbClr val="C00000"/>
                </a:solidFill>
              </a:rPr>
              <a:t>zapoznaniem się z poniższą instrukcją.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29DA6C96-B963-49EB-8DDB-CFAAC3F99438}"/>
              </a:ext>
            </a:extLst>
          </p:cNvPr>
          <p:cNvSpPr/>
          <p:nvPr/>
        </p:nvSpPr>
        <p:spPr>
          <a:xfrm>
            <a:off x="821562" y="6517341"/>
            <a:ext cx="5821200" cy="171582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Verdana" panose="020B060403050404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9B44BA8-29FA-4C3C-B7FE-FFC128C87036}"/>
              </a:ext>
            </a:extLst>
          </p:cNvPr>
          <p:cNvSpPr txBox="1"/>
          <p:nvPr/>
        </p:nvSpPr>
        <p:spPr>
          <a:xfrm>
            <a:off x="6661538" y="6252420"/>
            <a:ext cx="344417" cy="585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Verdana" panose="020B0604030504040204" pitchFamily="34" charset="0"/>
              </a:rPr>
              <a:t>2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89724F18-E2D7-4643-A8CD-7B09B8D32EB1}"/>
              </a:ext>
            </a:extLst>
          </p:cNvPr>
          <p:cNvGrpSpPr/>
          <p:nvPr/>
        </p:nvGrpSpPr>
        <p:grpSpPr>
          <a:xfrm>
            <a:off x="11695014" y="0"/>
            <a:ext cx="496986" cy="165662"/>
            <a:chOff x="955384" y="2351552"/>
            <a:chExt cx="496986" cy="165662"/>
          </a:xfrm>
        </p:grpSpPr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B0DBE58C-8387-47EE-8972-0D9852BE0092}"/>
                </a:ext>
              </a:extLst>
            </p:cNvPr>
            <p:cNvSpPr/>
            <p:nvPr/>
          </p:nvSpPr>
          <p:spPr>
            <a:xfrm>
              <a:off x="955384" y="2351552"/>
              <a:ext cx="165662" cy="165662"/>
            </a:xfrm>
            <a:prstGeom prst="rect">
              <a:avLst/>
            </a:prstGeom>
            <a:solidFill>
              <a:srgbClr val="CA24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B8F898DF-DA4F-4F0E-AF46-CAB41C05D9C4}"/>
                </a:ext>
              </a:extLst>
            </p:cNvPr>
            <p:cNvSpPr/>
            <p:nvPr/>
          </p:nvSpPr>
          <p:spPr>
            <a:xfrm>
              <a:off x="1121046" y="2351552"/>
              <a:ext cx="165662" cy="165662"/>
            </a:xfrm>
            <a:prstGeom prst="rect">
              <a:avLst/>
            </a:prstGeom>
            <a:solidFill>
              <a:srgbClr val="E4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Prostokąt 19">
              <a:extLst>
                <a:ext uri="{FF2B5EF4-FFF2-40B4-BE49-F238E27FC236}">
                  <a16:creationId xmlns:a16="http://schemas.microsoft.com/office/drawing/2014/main" id="{01A3A1CE-7F19-4A48-943E-2C6BCCC4332F}"/>
                </a:ext>
              </a:extLst>
            </p:cNvPr>
            <p:cNvSpPr/>
            <p:nvPr/>
          </p:nvSpPr>
          <p:spPr>
            <a:xfrm>
              <a:off x="1286708" y="2351552"/>
              <a:ext cx="165662" cy="165662"/>
            </a:xfrm>
            <a:prstGeom prst="rect">
              <a:avLst/>
            </a:prstGeom>
            <a:solidFill>
              <a:srgbClr val="F7A8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3" name="Text Box 3">
            <a:extLst>
              <a:ext uri="{FF2B5EF4-FFF2-40B4-BE49-F238E27FC236}">
                <a16:creationId xmlns:a16="http://schemas.microsoft.com/office/drawing/2014/main" id="{7E0AD0BB-F9DA-4FF9-9AD2-36E457E35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736" y="903740"/>
            <a:ext cx="3533367" cy="430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pl-PL" sz="2800" b="1" i="0" dirty="0">
                <a:solidFill>
                  <a:srgbClr val="20202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ZASADY</a:t>
            </a:r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1E5DD4D9-8B41-4E9B-A198-01C9BD69FA09}"/>
              </a:ext>
            </a:extLst>
          </p:cNvPr>
          <p:cNvSpPr/>
          <p:nvPr/>
        </p:nvSpPr>
        <p:spPr>
          <a:xfrm>
            <a:off x="6724743" y="1013790"/>
            <a:ext cx="496986" cy="258886"/>
          </a:xfrm>
          <a:prstGeom prst="rect">
            <a:avLst/>
          </a:prstGeom>
          <a:solidFill>
            <a:srgbClr val="CA2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78F43912-3AD0-47EA-A63F-09A52BCEA60D}"/>
              </a:ext>
            </a:extLst>
          </p:cNvPr>
          <p:cNvSpPr/>
          <p:nvPr/>
        </p:nvSpPr>
        <p:spPr>
          <a:xfrm>
            <a:off x="4652680" y="4302744"/>
            <a:ext cx="815790" cy="1168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49A0168E-7413-4796-8D23-EB5DCD4EC4C2}"/>
              </a:ext>
            </a:extLst>
          </p:cNvPr>
          <p:cNvSpPr/>
          <p:nvPr/>
        </p:nvSpPr>
        <p:spPr>
          <a:xfrm>
            <a:off x="1209556" y="4284814"/>
            <a:ext cx="3470019" cy="197539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Verdana" panose="020B0604030504040204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AD449BB-B3DD-48CE-A2DF-FB91691E9269}"/>
              </a:ext>
            </a:extLst>
          </p:cNvPr>
          <p:cNvSpPr txBox="1"/>
          <p:nvPr/>
        </p:nvSpPr>
        <p:spPr>
          <a:xfrm>
            <a:off x="4679575" y="4068784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>
                <a:latin typeface="Verdana" panose="020B060403050404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40630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8DD850-842F-4722-BD07-197C03516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1538" y="2202314"/>
            <a:ext cx="5145486" cy="388043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400" dirty="0"/>
              <a:t>Organizator </a:t>
            </a:r>
            <a:r>
              <a:rPr lang="pl-PL" sz="1400" dirty="0">
                <a:solidFill>
                  <a:srgbClr val="C00000"/>
                </a:solidFill>
              </a:rPr>
              <a:t>zapewnia uczestnikowi anonimowość </a:t>
            </a:r>
            <a:r>
              <a:rPr lang="pl-PL" sz="1400" dirty="0"/>
              <a:t>poprzez nadanie wystandaryzowanych loginów i z góry nadanego dostępu do spotkania udostępnianego w formie ogólnego linku do logowania </a:t>
            </a:r>
            <a:r>
              <a:rPr lang="pl-PL" sz="1400" dirty="0">
                <a:solidFill>
                  <a:srgbClr val="C00000"/>
                </a:solidFill>
              </a:rPr>
              <a:t>bez konieczności udostępniania wizerunku i/lub głosu. 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400" dirty="0"/>
          </a:p>
          <a:p>
            <a:pPr marL="0" indent="0">
              <a:lnSpc>
                <a:spcPct val="150000"/>
              </a:lnSpc>
              <a:buNone/>
            </a:pPr>
            <a:r>
              <a:rPr lang="pl-PL" sz="1400" dirty="0"/>
              <a:t>Uczestnik spotkania udostępnia na forum dyskusji swój wizerunek i/lub głos poprzez świadome działanie jakim </a:t>
            </a:r>
            <a:br>
              <a:rPr lang="pl-PL" sz="1400" dirty="0"/>
            </a:br>
            <a:r>
              <a:rPr lang="pl-PL" sz="1400" dirty="0"/>
              <a:t>jest włączenie kamery i/lub mikrofonu.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89724F18-E2D7-4643-A8CD-7B09B8D32EB1}"/>
              </a:ext>
            </a:extLst>
          </p:cNvPr>
          <p:cNvGrpSpPr/>
          <p:nvPr/>
        </p:nvGrpSpPr>
        <p:grpSpPr>
          <a:xfrm>
            <a:off x="11695014" y="0"/>
            <a:ext cx="496986" cy="165662"/>
            <a:chOff x="955384" y="2351552"/>
            <a:chExt cx="496986" cy="165662"/>
          </a:xfrm>
        </p:grpSpPr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B0DBE58C-8387-47EE-8972-0D9852BE0092}"/>
                </a:ext>
              </a:extLst>
            </p:cNvPr>
            <p:cNvSpPr/>
            <p:nvPr/>
          </p:nvSpPr>
          <p:spPr>
            <a:xfrm>
              <a:off x="955384" y="2351552"/>
              <a:ext cx="165662" cy="165662"/>
            </a:xfrm>
            <a:prstGeom prst="rect">
              <a:avLst/>
            </a:prstGeom>
            <a:solidFill>
              <a:srgbClr val="CA24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B8F898DF-DA4F-4F0E-AF46-CAB41C05D9C4}"/>
                </a:ext>
              </a:extLst>
            </p:cNvPr>
            <p:cNvSpPr/>
            <p:nvPr/>
          </p:nvSpPr>
          <p:spPr>
            <a:xfrm>
              <a:off x="1121046" y="2351552"/>
              <a:ext cx="165662" cy="165662"/>
            </a:xfrm>
            <a:prstGeom prst="rect">
              <a:avLst/>
            </a:prstGeom>
            <a:solidFill>
              <a:srgbClr val="E4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Prostokąt 19">
              <a:extLst>
                <a:ext uri="{FF2B5EF4-FFF2-40B4-BE49-F238E27FC236}">
                  <a16:creationId xmlns:a16="http://schemas.microsoft.com/office/drawing/2014/main" id="{01A3A1CE-7F19-4A48-943E-2C6BCCC4332F}"/>
                </a:ext>
              </a:extLst>
            </p:cNvPr>
            <p:cNvSpPr/>
            <p:nvPr/>
          </p:nvSpPr>
          <p:spPr>
            <a:xfrm>
              <a:off x="1286708" y="2351552"/>
              <a:ext cx="165662" cy="165662"/>
            </a:xfrm>
            <a:prstGeom prst="rect">
              <a:avLst/>
            </a:prstGeom>
            <a:solidFill>
              <a:srgbClr val="F7A8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3" name="Text Box 3">
            <a:extLst>
              <a:ext uri="{FF2B5EF4-FFF2-40B4-BE49-F238E27FC236}">
                <a16:creationId xmlns:a16="http://schemas.microsoft.com/office/drawing/2014/main" id="{7E0AD0BB-F9DA-4FF9-9AD2-36E457E35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736" y="903740"/>
            <a:ext cx="3533367" cy="430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pl-PL" sz="2800" b="1" i="0" dirty="0">
                <a:solidFill>
                  <a:srgbClr val="20202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ZASADY</a:t>
            </a:r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1E5DD4D9-8B41-4E9B-A198-01C9BD69FA09}"/>
              </a:ext>
            </a:extLst>
          </p:cNvPr>
          <p:cNvSpPr/>
          <p:nvPr/>
        </p:nvSpPr>
        <p:spPr>
          <a:xfrm>
            <a:off x="6724743" y="1013790"/>
            <a:ext cx="496986" cy="258886"/>
          </a:xfrm>
          <a:prstGeom prst="rect">
            <a:avLst/>
          </a:prstGeom>
          <a:solidFill>
            <a:srgbClr val="CA2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08CF51AF-56FA-4416-AFD5-679D653DBF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0937" r="-25"/>
          <a:stretch/>
        </p:blipFill>
        <p:spPr>
          <a:xfrm>
            <a:off x="129645" y="227168"/>
            <a:ext cx="6303749" cy="6403663"/>
          </a:xfrm>
          <a:prstGeom prst="rect">
            <a:avLst/>
          </a:prstGeom>
        </p:spPr>
      </p:pic>
      <p:sp>
        <p:nvSpPr>
          <p:cNvPr id="21" name="Prostokąt: zaokrąglone rogi 20">
            <a:extLst>
              <a:ext uri="{FF2B5EF4-FFF2-40B4-BE49-F238E27FC236}">
                <a16:creationId xmlns:a16="http://schemas.microsoft.com/office/drawing/2014/main" id="{03CF90D8-EC28-4056-ABF0-74FC1B5531E5}"/>
              </a:ext>
            </a:extLst>
          </p:cNvPr>
          <p:cNvSpPr/>
          <p:nvPr/>
        </p:nvSpPr>
        <p:spPr>
          <a:xfrm>
            <a:off x="2220424" y="4860235"/>
            <a:ext cx="2222368" cy="467140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642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8DD850-842F-4722-BD07-197C03516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5081" y="3053002"/>
            <a:ext cx="5145486" cy="333786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400" dirty="0"/>
              <a:t>Kliknięcie w link do spotkania spowoduje pojawienie się okna aplikacji ZOOM. 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4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1400" dirty="0"/>
              <a:t>Kliknij </a:t>
            </a:r>
            <a:r>
              <a:rPr lang="pl-PL" sz="1400" b="1" dirty="0">
                <a:solidFill>
                  <a:srgbClr val="0E72ED"/>
                </a:solidFill>
              </a:rPr>
              <a:t>niebieski</a:t>
            </a:r>
            <a:r>
              <a:rPr lang="pl-PL" sz="1400" dirty="0"/>
              <a:t> przycisk </a:t>
            </a:r>
            <a:r>
              <a:rPr lang="pl-PL" sz="1400" dirty="0" err="1"/>
              <a:t>Launch</a:t>
            </a:r>
            <a:r>
              <a:rPr lang="pl-PL" sz="1400" dirty="0"/>
              <a:t> Meeting (</a:t>
            </a:r>
            <a:r>
              <a:rPr lang="pl-PL" sz="1400" b="1" dirty="0">
                <a:solidFill>
                  <a:srgbClr val="C00000"/>
                </a:solidFill>
              </a:rPr>
              <a:t>1</a:t>
            </a:r>
            <a:r>
              <a:rPr lang="pl-PL" sz="1400" dirty="0"/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400" dirty="0"/>
              <a:t>Jeśli nie masz zainstalowanej aplikacji ZOOM kliknij (</a:t>
            </a:r>
            <a:r>
              <a:rPr lang="pl-PL" sz="1400" b="1" dirty="0">
                <a:solidFill>
                  <a:srgbClr val="C00000"/>
                </a:solidFill>
              </a:rPr>
              <a:t>2</a:t>
            </a:r>
            <a:r>
              <a:rPr lang="pl-PL" sz="1400" dirty="0"/>
              <a:t>) </a:t>
            </a:r>
            <a:r>
              <a:rPr lang="pl-PL" sz="1400" dirty="0" err="1"/>
              <a:t>Join</a:t>
            </a:r>
            <a:r>
              <a:rPr lang="pl-PL" sz="1400" dirty="0"/>
              <a:t> from </a:t>
            </a:r>
            <a:r>
              <a:rPr lang="pl-PL" sz="1400" dirty="0" err="1"/>
              <a:t>Your</a:t>
            </a:r>
            <a:r>
              <a:rPr lang="pl-PL" sz="1400" dirty="0"/>
              <a:t> </a:t>
            </a:r>
            <a:r>
              <a:rPr lang="pl-PL" sz="1400" dirty="0" err="1"/>
              <a:t>Browser</a:t>
            </a:r>
            <a:r>
              <a:rPr lang="pl-PL" sz="1400" dirty="0"/>
              <a:t>. Pozwoli to Tobie na uczestniczenie w dyskusji publicznej bez konieczności instalowania aplikacji ZOOM.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303FF44-A821-4A10-BBCE-17FEFD4303D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78950" cy="6858000"/>
          </a:xfrm>
          <a:prstGeom prst="rect">
            <a:avLst/>
          </a:prstGeom>
        </p:spPr>
      </p:pic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49A0168E-7413-4796-8D23-EB5DCD4EC4C2}"/>
              </a:ext>
            </a:extLst>
          </p:cNvPr>
          <p:cNvSpPr/>
          <p:nvPr/>
        </p:nvSpPr>
        <p:spPr>
          <a:xfrm>
            <a:off x="2270234" y="3300248"/>
            <a:ext cx="1954925" cy="651642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Verdana" panose="020B0604030504040204" pitchFamily="34" charset="0"/>
            </a:endParaRPr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E792F0B6-9D7D-494D-8780-CF1A5795E577}"/>
              </a:ext>
            </a:extLst>
          </p:cNvPr>
          <p:cNvSpPr/>
          <p:nvPr/>
        </p:nvSpPr>
        <p:spPr>
          <a:xfrm>
            <a:off x="3494690" y="4924096"/>
            <a:ext cx="1403131" cy="499242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Verdana" panose="020B0604030504040204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AD449BB-B3DD-48CE-A2DF-FB91691E9269}"/>
              </a:ext>
            </a:extLst>
          </p:cNvPr>
          <p:cNvSpPr txBox="1"/>
          <p:nvPr/>
        </p:nvSpPr>
        <p:spPr>
          <a:xfrm>
            <a:off x="1919212" y="3529299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>
                <a:latin typeface="Verdana" panose="020B0604030504040204" pitchFamily="34" charset="0"/>
              </a:rPr>
              <a:t>1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0B8F9DAD-648F-4878-AF0D-163C3838C2CE}"/>
              </a:ext>
            </a:extLst>
          </p:cNvPr>
          <p:cNvSpPr txBox="1"/>
          <p:nvPr/>
        </p:nvSpPr>
        <p:spPr>
          <a:xfrm>
            <a:off x="3235097" y="5173717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>
                <a:latin typeface="Verdana" panose="020B0604030504040204" pitchFamily="34" charset="0"/>
              </a:rPr>
              <a:t>2</a:t>
            </a: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A31088B8-741A-4F60-BB55-11533E73450E}"/>
              </a:ext>
            </a:extLst>
          </p:cNvPr>
          <p:cNvGrpSpPr/>
          <p:nvPr/>
        </p:nvGrpSpPr>
        <p:grpSpPr>
          <a:xfrm>
            <a:off x="11695014" y="0"/>
            <a:ext cx="496986" cy="165662"/>
            <a:chOff x="955384" y="2351552"/>
            <a:chExt cx="496986" cy="165662"/>
          </a:xfrm>
        </p:grpSpPr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0DC177D3-788B-4CDF-8E09-5846EEE5BED6}"/>
                </a:ext>
              </a:extLst>
            </p:cNvPr>
            <p:cNvSpPr/>
            <p:nvPr/>
          </p:nvSpPr>
          <p:spPr>
            <a:xfrm>
              <a:off x="955384" y="2351552"/>
              <a:ext cx="165662" cy="165662"/>
            </a:xfrm>
            <a:prstGeom prst="rect">
              <a:avLst/>
            </a:prstGeom>
            <a:solidFill>
              <a:srgbClr val="CA24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3D45B925-B288-4805-A4FA-BFEEE69E1A9F}"/>
                </a:ext>
              </a:extLst>
            </p:cNvPr>
            <p:cNvSpPr/>
            <p:nvPr/>
          </p:nvSpPr>
          <p:spPr>
            <a:xfrm>
              <a:off x="1121046" y="2351552"/>
              <a:ext cx="165662" cy="165662"/>
            </a:xfrm>
            <a:prstGeom prst="rect">
              <a:avLst/>
            </a:prstGeom>
            <a:solidFill>
              <a:srgbClr val="E4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641EC2BF-8ADE-49EB-8436-128534705B15}"/>
                </a:ext>
              </a:extLst>
            </p:cNvPr>
            <p:cNvSpPr/>
            <p:nvPr/>
          </p:nvSpPr>
          <p:spPr>
            <a:xfrm>
              <a:off x="1286708" y="2351552"/>
              <a:ext cx="165662" cy="165662"/>
            </a:xfrm>
            <a:prstGeom prst="rect">
              <a:avLst/>
            </a:prstGeom>
            <a:solidFill>
              <a:srgbClr val="F7A8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9" name="Text Box 3">
            <a:extLst>
              <a:ext uri="{FF2B5EF4-FFF2-40B4-BE49-F238E27FC236}">
                <a16:creationId xmlns:a16="http://schemas.microsoft.com/office/drawing/2014/main" id="{F463D207-952F-4231-9957-AA6C1F040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736" y="903740"/>
            <a:ext cx="3533367" cy="430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pl-PL" sz="2800" b="1" i="0" dirty="0">
                <a:solidFill>
                  <a:srgbClr val="20202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ZOOM - start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FB0F761F-86AA-4308-AD23-74EDA6AEB73F}"/>
              </a:ext>
            </a:extLst>
          </p:cNvPr>
          <p:cNvSpPr/>
          <p:nvPr/>
        </p:nvSpPr>
        <p:spPr>
          <a:xfrm>
            <a:off x="6724743" y="1013790"/>
            <a:ext cx="496986" cy="258886"/>
          </a:xfrm>
          <a:prstGeom prst="rect">
            <a:avLst/>
          </a:prstGeom>
          <a:solidFill>
            <a:srgbClr val="CA2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6638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8DD850-842F-4722-BD07-197C03516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3436" y="1944164"/>
            <a:ext cx="5518564" cy="1993661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400" dirty="0">
                <a:solidFill>
                  <a:prstClr val="black"/>
                </a:solidFill>
                <a:ea typeface="Verdana" panose="020B0604030504040204" pitchFamily="34" charset="0"/>
                <a:cs typeface="Segoe UI Light" panose="020B0502040204020203" pitchFamily="34" charset="0"/>
              </a:rPr>
              <a:t>1. W polu </a:t>
            </a:r>
            <a:r>
              <a:rPr lang="pl-PL" sz="1400" u="sng" dirty="0" err="1">
                <a:solidFill>
                  <a:prstClr val="black"/>
                </a:solidFill>
                <a:ea typeface="Verdana" panose="020B0604030504040204" pitchFamily="34" charset="0"/>
                <a:cs typeface="Segoe UI Light" panose="020B0502040204020203" pitchFamily="34" charset="0"/>
              </a:rPr>
              <a:t>Your</a:t>
            </a:r>
            <a:r>
              <a:rPr lang="pl-PL" sz="1400" u="sng" dirty="0">
                <a:solidFill>
                  <a:prstClr val="black"/>
                </a:solidFill>
                <a:ea typeface="Verdana" panose="020B0604030504040204" pitchFamily="34" charset="0"/>
                <a:cs typeface="Segoe UI Light" panose="020B0502040204020203" pitchFamily="34" charset="0"/>
              </a:rPr>
              <a:t> </a:t>
            </a:r>
            <a:r>
              <a:rPr lang="pl-PL" sz="1400" u="sng" dirty="0" err="1">
                <a:solidFill>
                  <a:prstClr val="black"/>
                </a:solidFill>
                <a:ea typeface="Verdana" panose="020B0604030504040204" pitchFamily="34" charset="0"/>
                <a:cs typeface="Segoe UI Light" panose="020B0502040204020203" pitchFamily="34" charset="0"/>
              </a:rPr>
              <a:t>Name</a:t>
            </a:r>
            <a:r>
              <a:rPr lang="pl-PL" sz="1400" u="sng" dirty="0">
                <a:solidFill>
                  <a:prstClr val="black"/>
                </a:solidFill>
                <a:ea typeface="Verdana" panose="020B0604030504040204" pitchFamily="34" charset="0"/>
                <a:cs typeface="Segoe UI Light" panose="020B0502040204020203" pitchFamily="34" charset="0"/>
              </a:rPr>
              <a:t> </a:t>
            </a:r>
            <a:r>
              <a:rPr lang="pl-PL" sz="1400" dirty="0">
                <a:solidFill>
                  <a:srgbClr val="C00000"/>
                </a:solidFill>
                <a:ea typeface="Verdana" panose="020B0604030504040204" pitchFamily="34" charset="0"/>
                <a:cs typeface="Segoe UI Light" panose="020B0502040204020203" pitchFamily="34" charset="0"/>
              </a:rPr>
              <a:t>(1) </a:t>
            </a:r>
            <a:r>
              <a:rPr lang="pl-PL" sz="1400" dirty="0">
                <a:solidFill>
                  <a:srgbClr val="CA2421"/>
                </a:solidFill>
                <a:ea typeface="Verdana" panose="020B0604030504040204" pitchFamily="34" charset="0"/>
                <a:cs typeface="Segoe UI Light" panose="020B0502040204020203" pitchFamily="34" charset="0"/>
              </a:rPr>
              <a:t>wpisz wyłącznie imię </a:t>
            </a:r>
          </a:p>
          <a:p>
            <a:pPr marL="0" lvl="0" indent="268288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400" dirty="0">
                <a:solidFill>
                  <a:srgbClr val="CA2421"/>
                </a:solidFill>
                <a:ea typeface="Verdana" panose="020B0604030504040204" pitchFamily="34" charset="0"/>
                <a:cs typeface="Segoe UI Light" panose="020B0502040204020203" pitchFamily="34" charset="0"/>
              </a:rPr>
              <a:t>i pierwszą literę swojego nazwiska</a:t>
            </a:r>
          </a:p>
          <a:p>
            <a:pPr marL="342891" lvl="0" indent="-34289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pl-PL" sz="1400" dirty="0">
              <a:solidFill>
                <a:srgbClr val="CA2421"/>
              </a:solidFill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400" dirty="0">
                <a:solidFill>
                  <a:prstClr val="black"/>
                </a:solidFill>
                <a:ea typeface="Verdana" panose="020B0604030504040204" pitchFamily="34" charset="0"/>
                <a:cs typeface="Segoe UI Light" panose="020B0502040204020203" pitchFamily="34" charset="0"/>
              </a:rPr>
              <a:t>2. Zaznacz, że nie jesteś robotem </a:t>
            </a:r>
            <a:r>
              <a:rPr lang="pl-PL" sz="1400" dirty="0">
                <a:solidFill>
                  <a:srgbClr val="C00000"/>
                </a:solidFill>
                <a:ea typeface="Verdana" panose="020B0604030504040204" pitchFamily="34" charset="0"/>
                <a:cs typeface="Segoe UI Light" panose="020B0502040204020203" pitchFamily="34" charset="0"/>
              </a:rPr>
              <a:t>(2) </a:t>
            </a:r>
          </a:p>
          <a:p>
            <a:pPr marL="342891" lvl="0" indent="-34289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pl-PL" sz="1400" dirty="0">
              <a:solidFill>
                <a:prstClr val="black"/>
              </a:solidFill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400" dirty="0">
                <a:solidFill>
                  <a:prstClr val="black"/>
                </a:solidFill>
                <a:ea typeface="Verdana" panose="020B0604030504040204" pitchFamily="34" charset="0"/>
                <a:cs typeface="Segoe UI Light" panose="020B0502040204020203" pitchFamily="34" charset="0"/>
              </a:rPr>
              <a:t>3. Kliknij </a:t>
            </a:r>
            <a:r>
              <a:rPr lang="pl-PL" sz="1400" b="1" dirty="0">
                <a:solidFill>
                  <a:srgbClr val="0070C0"/>
                </a:solidFill>
                <a:ea typeface="Verdana" panose="020B0604030504040204" pitchFamily="34" charset="0"/>
                <a:cs typeface="Segoe UI Light" panose="020B0502040204020203" pitchFamily="34" charset="0"/>
              </a:rPr>
              <a:t>niebieski</a:t>
            </a:r>
            <a:r>
              <a:rPr lang="pl-PL" sz="1400" dirty="0">
                <a:solidFill>
                  <a:prstClr val="black"/>
                </a:solidFill>
                <a:ea typeface="Verdana" panose="020B0604030504040204" pitchFamily="34" charset="0"/>
                <a:cs typeface="Segoe UI Light" panose="020B0502040204020203" pitchFamily="34" charset="0"/>
              </a:rPr>
              <a:t> przycisk </a:t>
            </a:r>
            <a:r>
              <a:rPr lang="pl-PL" sz="1400" dirty="0" err="1">
                <a:solidFill>
                  <a:prstClr val="black"/>
                </a:solidFill>
                <a:ea typeface="Verdana" panose="020B0604030504040204" pitchFamily="34" charset="0"/>
                <a:cs typeface="Segoe UI Light" panose="020B0502040204020203" pitchFamily="34" charset="0"/>
              </a:rPr>
              <a:t>Join</a:t>
            </a:r>
            <a:r>
              <a:rPr lang="pl-PL" sz="1400" dirty="0">
                <a:solidFill>
                  <a:prstClr val="black"/>
                </a:solidFill>
                <a:ea typeface="Verdana" panose="020B0604030504040204" pitchFamily="34" charset="0"/>
                <a:cs typeface="Segoe UI Light" panose="020B0502040204020203" pitchFamily="34" charset="0"/>
              </a:rPr>
              <a:t> </a:t>
            </a:r>
            <a:r>
              <a:rPr lang="pl-PL" sz="1400" dirty="0">
                <a:solidFill>
                  <a:srgbClr val="C00000"/>
                </a:solidFill>
                <a:ea typeface="Verdana" panose="020B0604030504040204" pitchFamily="34" charset="0"/>
                <a:cs typeface="Segoe UI Light" panose="020B0502040204020203" pitchFamily="34" charset="0"/>
              </a:rPr>
              <a:t>(3)</a:t>
            </a: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A31088B8-741A-4F60-BB55-11533E73450E}"/>
              </a:ext>
            </a:extLst>
          </p:cNvPr>
          <p:cNvGrpSpPr/>
          <p:nvPr/>
        </p:nvGrpSpPr>
        <p:grpSpPr>
          <a:xfrm>
            <a:off x="11695014" y="0"/>
            <a:ext cx="496986" cy="165662"/>
            <a:chOff x="955384" y="2351552"/>
            <a:chExt cx="496986" cy="165662"/>
          </a:xfrm>
        </p:grpSpPr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0DC177D3-788B-4CDF-8E09-5846EEE5BED6}"/>
                </a:ext>
              </a:extLst>
            </p:cNvPr>
            <p:cNvSpPr/>
            <p:nvPr/>
          </p:nvSpPr>
          <p:spPr>
            <a:xfrm>
              <a:off x="955384" y="2351552"/>
              <a:ext cx="165662" cy="165662"/>
            </a:xfrm>
            <a:prstGeom prst="rect">
              <a:avLst/>
            </a:prstGeom>
            <a:solidFill>
              <a:srgbClr val="CA24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3D45B925-B288-4805-A4FA-BFEEE69E1A9F}"/>
                </a:ext>
              </a:extLst>
            </p:cNvPr>
            <p:cNvSpPr/>
            <p:nvPr/>
          </p:nvSpPr>
          <p:spPr>
            <a:xfrm>
              <a:off x="1121046" y="2351552"/>
              <a:ext cx="165662" cy="165662"/>
            </a:xfrm>
            <a:prstGeom prst="rect">
              <a:avLst/>
            </a:prstGeom>
            <a:solidFill>
              <a:srgbClr val="E4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641EC2BF-8ADE-49EB-8436-128534705B15}"/>
                </a:ext>
              </a:extLst>
            </p:cNvPr>
            <p:cNvSpPr/>
            <p:nvPr/>
          </p:nvSpPr>
          <p:spPr>
            <a:xfrm>
              <a:off x="1286708" y="2351552"/>
              <a:ext cx="165662" cy="165662"/>
            </a:xfrm>
            <a:prstGeom prst="rect">
              <a:avLst/>
            </a:prstGeom>
            <a:solidFill>
              <a:srgbClr val="F7A8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9" name="Text Box 3">
            <a:extLst>
              <a:ext uri="{FF2B5EF4-FFF2-40B4-BE49-F238E27FC236}">
                <a16:creationId xmlns:a16="http://schemas.microsoft.com/office/drawing/2014/main" id="{F463D207-952F-4231-9957-AA6C1F040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736" y="903740"/>
            <a:ext cx="3533367" cy="430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pl-PL" sz="2800" b="1" i="0" dirty="0">
                <a:solidFill>
                  <a:srgbClr val="20202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ZOOM - start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FB0F761F-86AA-4308-AD23-74EDA6AEB73F}"/>
              </a:ext>
            </a:extLst>
          </p:cNvPr>
          <p:cNvSpPr/>
          <p:nvPr/>
        </p:nvSpPr>
        <p:spPr>
          <a:xfrm>
            <a:off x="6724743" y="1013790"/>
            <a:ext cx="496986" cy="258886"/>
          </a:xfrm>
          <a:prstGeom prst="rect">
            <a:avLst/>
          </a:prstGeom>
          <a:solidFill>
            <a:srgbClr val="CA2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A1F3DF6A-DFFE-40FF-99C4-1D3C5FBF39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920" r="42125"/>
          <a:stretch/>
        </p:blipFill>
        <p:spPr>
          <a:xfrm>
            <a:off x="0" y="1"/>
            <a:ext cx="6507359" cy="6857999"/>
          </a:xfrm>
          <a:prstGeom prst="rect">
            <a:avLst/>
          </a:prstGeom>
        </p:spPr>
      </p:pic>
      <p:sp>
        <p:nvSpPr>
          <p:cNvPr id="23" name="Prostokąt: zaokrąglone rogi 22">
            <a:extLst>
              <a:ext uri="{FF2B5EF4-FFF2-40B4-BE49-F238E27FC236}">
                <a16:creationId xmlns:a16="http://schemas.microsoft.com/office/drawing/2014/main" id="{1777E600-8DF6-466D-8404-A44AEF5DB516}"/>
              </a:ext>
            </a:extLst>
          </p:cNvPr>
          <p:cNvSpPr/>
          <p:nvPr/>
        </p:nvSpPr>
        <p:spPr>
          <a:xfrm>
            <a:off x="441433" y="2615174"/>
            <a:ext cx="3720664" cy="651642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Verdana" panose="020B0604030504040204" pitchFamily="34" charset="0"/>
            </a:endParaRP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F922330D-B684-4894-9BFF-BB7EBF65E124}"/>
              </a:ext>
            </a:extLst>
          </p:cNvPr>
          <p:cNvSpPr txBox="1"/>
          <p:nvPr/>
        </p:nvSpPr>
        <p:spPr>
          <a:xfrm>
            <a:off x="90411" y="2844225"/>
            <a:ext cx="748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Verdana" panose="020B0604030504040204" pitchFamily="34" charset="0"/>
              </a:rPr>
              <a:t>1</a:t>
            </a:r>
          </a:p>
        </p:txBody>
      </p:sp>
      <p:sp>
        <p:nvSpPr>
          <p:cNvPr id="25" name="Prostokąt: zaokrąglone rogi 24">
            <a:extLst>
              <a:ext uri="{FF2B5EF4-FFF2-40B4-BE49-F238E27FC236}">
                <a16:creationId xmlns:a16="http://schemas.microsoft.com/office/drawing/2014/main" id="{5E3711AC-5804-4706-A3C9-EEEFC660A440}"/>
              </a:ext>
            </a:extLst>
          </p:cNvPr>
          <p:cNvSpPr/>
          <p:nvPr/>
        </p:nvSpPr>
        <p:spPr>
          <a:xfrm>
            <a:off x="520263" y="3810814"/>
            <a:ext cx="1865585" cy="499242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Verdana" panose="020B0604030504040204" pitchFamily="34" charset="0"/>
            </a:endParaRP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E1338A33-3609-4782-861D-4FEB1EDF6806}"/>
              </a:ext>
            </a:extLst>
          </p:cNvPr>
          <p:cNvSpPr txBox="1"/>
          <p:nvPr/>
        </p:nvSpPr>
        <p:spPr>
          <a:xfrm>
            <a:off x="166077" y="3892270"/>
            <a:ext cx="522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Verdana" panose="020B0604030504040204" pitchFamily="34" charset="0"/>
              </a:rPr>
              <a:t>2</a:t>
            </a:r>
          </a:p>
        </p:txBody>
      </p:sp>
      <p:sp>
        <p:nvSpPr>
          <p:cNvPr id="27" name="Prostokąt: zaokrąglone rogi 26">
            <a:extLst>
              <a:ext uri="{FF2B5EF4-FFF2-40B4-BE49-F238E27FC236}">
                <a16:creationId xmlns:a16="http://schemas.microsoft.com/office/drawing/2014/main" id="{00066DBE-BEC3-4606-B7CE-FFE132BF7F25}"/>
              </a:ext>
            </a:extLst>
          </p:cNvPr>
          <p:cNvSpPr/>
          <p:nvPr/>
        </p:nvSpPr>
        <p:spPr>
          <a:xfrm>
            <a:off x="441433" y="4594829"/>
            <a:ext cx="3720664" cy="499242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Verdana" panose="020B0604030504040204" pitchFamily="34" charset="0"/>
            </a:endParaRP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8B105490-53A3-4FB5-B726-48ACA6A38422}"/>
              </a:ext>
            </a:extLst>
          </p:cNvPr>
          <p:cNvSpPr txBox="1"/>
          <p:nvPr/>
        </p:nvSpPr>
        <p:spPr>
          <a:xfrm>
            <a:off x="87246" y="4676285"/>
            <a:ext cx="1042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Verdana" panose="020B060403050404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8737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935F0A82-CEE9-488B-AA96-3857F192952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906079" cy="6858000"/>
          </a:xfrm>
          <a:prstGeom prst="rect">
            <a:avLst/>
          </a:prstGeom>
        </p:spPr>
      </p:pic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86FDA46E-86D0-4D09-A2DD-1BF77E3FE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5081" y="1601889"/>
            <a:ext cx="5145486" cy="179938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sz="1400" dirty="0"/>
              <a:t>W polu Email </a:t>
            </a:r>
            <a:r>
              <a:rPr lang="pl-PL" sz="1400" dirty="0" err="1"/>
              <a:t>address</a:t>
            </a:r>
            <a:r>
              <a:rPr lang="pl-PL" sz="1400" dirty="0"/>
              <a:t> (</a:t>
            </a:r>
            <a:r>
              <a:rPr lang="pl-PL" sz="1400" b="1" dirty="0">
                <a:solidFill>
                  <a:srgbClr val="C00000"/>
                </a:solidFill>
              </a:rPr>
              <a:t>1</a:t>
            </a:r>
            <a:r>
              <a:rPr lang="pl-PL" sz="1400" dirty="0"/>
              <a:t>) </a:t>
            </a:r>
            <a:r>
              <a:rPr lang="pl-PL" sz="1400" dirty="0">
                <a:solidFill>
                  <a:srgbClr val="C00000"/>
                </a:solidFill>
              </a:rPr>
              <a:t>wpisz</a:t>
            </a:r>
            <a:r>
              <a:rPr lang="pl-PL" sz="1400" dirty="0"/>
              <a:t> proszę </a:t>
            </a:r>
            <a:r>
              <a:rPr lang="pl-PL" sz="1400" dirty="0">
                <a:solidFill>
                  <a:srgbClr val="C00000"/>
                </a:solidFill>
              </a:rPr>
              <a:t>spotkanie@wpl.wroclaw.pl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sz="1400" dirty="0"/>
              <a:t>Kliknij </a:t>
            </a:r>
            <a:r>
              <a:rPr lang="pl-PL" sz="1400" b="1" dirty="0">
                <a:solidFill>
                  <a:srgbClr val="0E72ED"/>
                </a:solidFill>
              </a:rPr>
              <a:t>niebieski</a:t>
            </a:r>
            <a:r>
              <a:rPr lang="pl-PL" sz="1400" dirty="0"/>
              <a:t> przycisk </a:t>
            </a:r>
            <a:r>
              <a:rPr lang="pl-PL" sz="1400" dirty="0" err="1"/>
              <a:t>Join</a:t>
            </a:r>
            <a:r>
              <a:rPr lang="pl-PL" sz="1400" dirty="0"/>
              <a:t> (</a:t>
            </a:r>
            <a:r>
              <a:rPr lang="pl-PL" sz="1400" b="1" dirty="0">
                <a:solidFill>
                  <a:srgbClr val="C00000"/>
                </a:solidFill>
              </a:rPr>
              <a:t>2</a:t>
            </a:r>
            <a:r>
              <a:rPr lang="pl-PL" sz="1400" dirty="0"/>
              <a:t>)</a:t>
            </a:r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16DE6A23-267D-4B6A-9351-D71DD199E1AC}"/>
              </a:ext>
            </a:extLst>
          </p:cNvPr>
          <p:cNvSpPr/>
          <p:nvPr/>
        </p:nvSpPr>
        <p:spPr>
          <a:xfrm>
            <a:off x="1030012" y="2520581"/>
            <a:ext cx="3720664" cy="651642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Verdana" panose="020B060403050404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947C839-9F1A-43FB-87DF-E36D6C06AF31}"/>
              </a:ext>
            </a:extLst>
          </p:cNvPr>
          <p:cNvSpPr txBox="1"/>
          <p:nvPr/>
        </p:nvSpPr>
        <p:spPr>
          <a:xfrm>
            <a:off x="678990" y="2749632"/>
            <a:ext cx="748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Verdana" panose="020B0604030504040204" pitchFamily="34" charset="0"/>
              </a:rPr>
              <a:t>1</a:t>
            </a:r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AC2F9261-39DC-4D12-8EAD-EAAC3A815E4F}"/>
              </a:ext>
            </a:extLst>
          </p:cNvPr>
          <p:cNvSpPr/>
          <p:nvPr/>
        </p:nvSpPr>
        <p:spPr>
          <a:xfrm>
            <a:off x="1066270" y="3273973"/>
            <a:ext cx="3684406" cy="530772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Verdana" panose="020B0604030504040204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97FE0E0-685F-4E1D-94BA-0F48B4C2D3A1}"/>
              </a:ext>
            </a:extLst>
          </p:cNvPr>
          <p:cNvSpPr txBox="1"/>
          <p:nvPr/>
        </p:nvSpPr>
        <p:spPr>
          <a:xfrm>
            <a:off x="678990" y="3401274"/>
            <a:ext cx="1032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Verdana" panose="020B0604030504040204" pitchFamily="34" charset="0"/>
              </a:rPr>
              <a:t>2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CD2B28C-DD1A-2785-41AD-2550D44A7F7E}"/>
              </a:ext>
            </a:extLst>
          </p:cNvPr>
          <p:cNvSpPr txBox="1"/>
          <p:nvPr/>
        </p:nvSpPr>
        <p:spPr>
          <a:xfrm>
            <a:off x="1195042" y="2659863"/>
            <a:ext cx="32079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dirty="0">
                <a:latin typeface="Verdana" panose="020B0604030504040204" pitchFamily="34" charset="0"/>
              </a:rPr>
              <a:t>spotkanie@wpl.wroc.pl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5FC6A74C-D8CE-4A50-BDAF-EE0A4FBE44D5}"/>
              </a:ext>
            </a:extLst>
          </p:cNvPr>
          <p:cNvGrpSpPr/>
          <p:nvPr/>
        </p:nvGrpSpPr>
        <p:grpSpPr>
          <a:xfrm>
            <a:off x="11695014" y="0"/>
            <a:ext cx="496986" cy="165662"/>
            <a:chOff x="955384" y="2351552"/>
            <a:chExt cx="496986" cy="165662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4673D04F-DA65-4C7D-AA73-B8BD88A93F15}"/>
                </a:ext>
              </a:extLst>
            </p:cNvPr>
            <p:cNvSpPr/>
            <p:nvPr/>
          </p:nvSpPr>
          <p:spPr>
            <a:xfrm>
              <a:off x="955384" y="2351552"/>
              <a:ext cx="165662" cy="165662"/>
            </a:xfrm>
            <a:prstGeom prst="rect">
              <a:avLst/>
            </a:prstGeom>
            <a:solidFill>
              <a:srgbClr val="CA24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EC2EA58D-B26E-473A-AC3F-3FA0F00E7661}"/>
                </a:ext>
              </a:extLst>
            </p:cNvPr>
            <p:cNvSpPr/>
            <p:nvPr/>
          </p:nvSpPr>
          <p:spPr>
            <a:xfrm>
              <a:off x="1121046" y="2351552"/>
              <a:ext cx="165662" cy="165662"/>
            </a:xfrm>
            <a:prstGeom prst="rect">
              <a:avLst/>
            </a:prstGeom>
            <a:solidFill>
              <a:srgbClr val="E4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EE1F46BD-075D-43E0-9F59-B31C52A19A77}"/>
                </a:ext>
              </a:extLst>
            </p:cNvPr>
            <p:cNvSpPr/>
            <p:nvPr/>
          </p:nvSpPr>
          <p:spPr>
            <a:xfrm>
              <a:off x="1286708" y="2351552"/>
              <a:ext cx="165662" cy="165662"/>
            </a:xfrm>
            <a:prstGeom prst="rect">
              <a:avLst/>
            </a:prstGeom>
            <a:solidFill>
              <a:srgbClr val="F7A8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9" name="Text Box 3">
            <a:extLst>
              <a:ext uri="{FF2B5EF4-FFF2-40B4-BE49-F238E27FC236}">
                <a16:creationId xmlns:a16="http://schemas.microsoft.com/office/drawing/2014/main" id="{CC7FE3C8-165D-481C-815E-208312624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736" y="903740"/>
            <a:ext cx="3533367" cy="430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pl-PL" sz="2800" b="1" i="0" dirty="0">
                <a:solidFill>
                  <a:srgbClr val="20202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ZOOM - start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37B05D46-2923-4892-8737-AFD11C1543B6}"/>
              </a:ext>
            </a:extLst>
          </p:cNvPr>
          <p:cNvSpPr/>
          <p:nvPr/>
        </p:nvSpPr>
        <p:spPr>
          <a:xfrm>
            <a:off x="6724743" y="1013790"/>
            <a:ext cx="496986" cy="258886"/>
          </a:xfrm>
          <a:prstGeom prst="rect">
            <a:avLst/>
          </a:prstGeom>
          <a:solidFill>
            <a:srgbClr val="CA2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2647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E09FB960-87D1-47CC-93A6-384B48C54D9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946405" cy="6858000"/>
          </a:xfrm>
          <a:prstGeom prst="rect">
            <a:avLst/>
          </a:prstGeom>
        </p:spPr>
      </p:pic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2B3EDDBB-0DA3-4906-AE53-924C0781A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5081" y="1601888"/>
            <a:ext cx="5145486" cy="525611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400" dirty="0"/>
              <a:t>Jeśli zobaczysz takie okno, to znaczy, że spotkanie jeszcze się nie rozpoczęło.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62C7849D-28BC-4A2F-9567-78EEF8DA0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736" y="903740"/>
            <a:ext cx="3533367" cy="430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pl-PL" sz="2800" b="1" i="0" dirty="0">
                <a:solidFill>
                  <a:srgbClr val="20202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ZOOM - start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2335A980-0DAA-4316-AEBA-CBEBBC1FC2EA}"/>
              </a:ext>
            </a:extLst>
          </p:cNvPr>
          <p:cNvSpPr/>
          <p:nvPr/>
        </p:nvSpPr>
        <p:spPr>
          <a:xfrm>
            <a:off x="6724743" y="1013790"/>
            <a:ext cx="496986" cy="258886"/>
          </a:xfrm>
          <a:prstGeom prst="rect">
            <a:avLst/>
          </a:prstGeom>
          <a:solidFill>
            <a:srgbClr val="CA2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0D62DC9E-9904-4D05-B9D1-5A287FDDEFF5}"/>
              </a:ext>
            </a:extLst>
          </p:cNvPr>
          <p:cNvGrpSpPr/>
          <p:nvPr/>
        </p:nvGrpSpPr>
        <p:grpSpPr>
          <a:xfrm>
            <a:off x="11695014" y="0"/>
            <a:ext cx="496986" cy="165662"/>
            <a:chOff x="955384" y="2351552"/>
            <a:chExt cx="496986" cy="165662"/>
          </a:xfrm>
        </p:grpSpPr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BB811A0C-DC62-4821-A1EC-228253C30557}"/>
                </a:ext>
              </a:extLst>
            </p:cNvPr>
            <p:cNvSpPr/>
            <p:nvPr/>
          </p:nvSpPr>
          <p:spPr>
            <a:xfrm>
              <a:off x="955384" y="2351552"/>
              <a:ext cx="165662" cy="165662"/>
            </a:xfrm>
            <a:prstGeom prst="rect">
              <a:avLst/>
            </a:prstGeom>
            <a:solidFill>
              <a:srgbClr val="CA24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FE4DA790-3EE7-437A-908E-9705C80DB437}"/>
                </a:ext>
              </a:extLst>
            </p:cNvPr>
            <p:cNvSpPr/>
            <p:nvPr/>
          </p:nvSpPr>
          <p:spPr>
            <a:xfrm>
              <a:off x="1121046" y="2351552"/>
              <a:ext cx="165662" cy="165662"/>
            </a:xfrm>
            <a:prstGeom prst="rect">
              <a:avLst/>
            </a:prstGeom>
            <a:solidFill>
              <a:srgbClr val="E4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F5A63D12-A1AD-44AE-AB01-AD521023F608}"/>
                </a:ext>
              </a:extLst>
            </p:cNvPr>
            <p:cNvSpPr/>
            <p:nvPr/>
          </p:nvSpPr>
          <p:spPr>
            <a:xfrm>
              <a:off x="1286708" y="2351552"/>
              <a:ext cx="165662" cy="165662"/>
            </a:xfrm>
            <a:prstGeom prst="rect">
              <a:avLst/>
            </a:prstGeom>
            <a:solidFill>
              <a:srgbClr val="F7A8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697959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5671CEC4-329C-4751-96B5-8E7EEE0D5B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1418"/>
          <a:stretch/>
        </p:blipFill>
        <p:spPr>
          <a:xfrm>
            <a:off x="233465" y="229954"/>
            <a:ext cx="5311302" cy="6398092"/>
          </a:xfrm>
          <a:prstGeom prst="rect">
            <a:avLst/>
          </a:prstGeom>
        </p:spPr>
      </p:pic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9C6CE87F-1435-458C-92CC-BEE220B11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5081" y="1601888"/>
            <a:ext cx="5145486" cy="525611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400" dirty="0"/>
              <a:t>Kliknij </a:t>
            </a:r>
            <a:r>
              <a:rPr lang="pl-PL" sz="1400" b="1" dirty="0">
                <a:solidFill>
                  <a:srgbClr val="0E72ED"/>
                </a:solidFill>
              </a:rPr>
              <a:t>niebieski</a:t>
            </a:r>
            <a:r>
              <a:rPr lang="pl-PL" sz="1400" dirty="0"/>
              <a:t> przycisk </a:t>
            </a:r>
            <a:r>
              <a:rPr lang="pl-PL" sz="1400" dirty="0" err="1"/>
              <a:t>Join</a:t>
            </a:r>
            <a:r>
              <a:rPr lang="pl-PL" sz="1400" dirty="0"/>
              <a:t> Audio by </a:t>
            </a:r>
            <a:r>
              <a:rPr lang="pl-PL" sz="1400" dirty="0" err="1"/>
              <a:t>Computer</a:t>
            </a:r>
            <a:r>
              <a:rPr lang="pl-PL" sz="1400" dirty="0"/>
              <a:t> (</a:t>
            </a:r>
            <a:r>
              <a:rPr lang="pl-PL" sz="1400" b="1" dirty="0">
                <a:solidFill>
                  <a:srgbClr val="C00000"/>
                </a:solidFill>
              </a:rPr>
              <a:t>1</a:t>
            </a:r>
            <a:r>
              <a:rPr lang="pl-PL" sz="1400" dirty="0"/>
              <a:t>) w celu przystąpienia do spotkania.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400" dirty="0"/>
          </a:p>
          <a:p>
            <a:pPr marL="0" indent="0">
              <a:lnSpc>
                <a:spcPct val="150000"/>
              </a:lnSpc>
              <a:buNone/>
            </a:pPr>
            <a:r>
              <a:rPr lang="pl-PL" sz="1400" dirty="0"/>
              <a:t>Na początku spotkania wszyscy uczestnicy będą mieli wyłączone kamery i wyciszony głos.</a:t>
            </a:r>
          </a:p>
          <a:p>
            <a:pPr marL="0" indent="0">
              <a:lnSpc>
                <a:spcPct val="150000"/>
              </a:lnSpc>
              <a:buNone/>
            </a:pP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945B8F8D-8F1B-445C-B2FA-3223C60FA68F}"/>
              </a:ext>
            </a:extLst>
          </p:cNvPr>
          <p:cNvSpPr/>
          <p:nvPr/>
        </p:nvSpPr>
        <p:spPr>
          <a:xfrm>
            <a:off x="1697453" y="4175234"/>
            <a:ext cx="2359540" cy="651642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Verdana" panose="020B060403050404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C3B71EE-7CCA-451D-80FB-651E5B13FB5A}"/>
              </a:ext>
            </a:extLst>
          </p:cNvPr>
          <p:cNvSpPr txBox="1"/>
          <p:nvPr/>
        </p:nvSpPr>
        <p:spPr>
          <a:xfrm>
            <a:off x="1346431" y="4404285"/>
            <a:ext cx="474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F7A898"/>
                </a:solidFill>
                <a:latin typeface="Verdana" panose="020B0604030504040204" pitchFamily="34" charset="0"/>
              </a:rPr>
              <a:t>1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0BD7FD09-90C5-4DED-8911-B22DA9D64072}"/>
              </a:ext>
            </a:extLst>
          </p:cNvPr>
          <p:cNvGrpSpPr/>
          <p:nvPr/>
        </p:nvGrpSpPr>
        <p:grpSpPr>
          <a:xfrm>
            <a:off x="11695014" y="0"/>
            <a:ext cx="496986" cy="165662"/>
            <a:chOff x="955384" y="2351552"/>
            <a:chExt cx="496986" cy="165662"/>
          </a:xfrm>
        </p:grpSpPr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DA0AEECF-FA65-4849-B5A3-CC5DFBBD3E25}"/>
                </a:ext>
              </a:extLst>
            </p:cNvPr>
            <p:cNvSpPr/>
            <p:nvPr/>
          </p:nvSpPr>
          <p:spPr>
            <a:xfrm>
              <a:off x="955384" y="2351552"/>
              <a:ext cx="165662" cy="165662"/>
            </a:xfrm>
            <a:prstGeom prst="rect">
              <a:avLst/>
            </a:prstGeom>
            <a:solidFill>
              <a:srgbClr val="CA24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D04A4A60-F8D4-4BF3-8627-3A0F8BA6F588}"/>
                </a:ext>
              </a:extLst>
            </p:cNvPr>
            <p:cNvSpPr/>
            <p:nvPr/>
          </p:nvSpPr>
          <p:spPr>
            <a:xfrm>
              <a:off x="1121046" y="2351552"/>
              <a:ext cx="165662" cy="165662"/>
            </a:xfrm>
            <a:prstGeom prst="rect">
              <a:avLst/>
            </a:prstGeom>
            <a:solidFill>
              <a:srgbClr val="E4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E6F9F1EC-4BCA-4753-AB8A-A72249FDB4F4}"/>
                </a:ext>
              </a:extLst>
            </p:cNvPr>
            <p:cNvSpPr/>
            <p:nvPr/>
          </p:nvSpPr>
          <p:spPr>
            <a:xfrm>
              <a:off x="1286708" y="2351552"/>
              <a:ext cx="165662" cy="165662"/>
            </a:xfrm>
            <a:prstGeom prst="rect">
              <a:avLst/>
            </a:prstGeom>
            <a:solidFill>
              <a:srgbClr val="F7A8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7" name="Text Box 3">
            <a:extLst>
              <a:ext uri="{FF2B5EF4-FFF2-40B4-BE49-F238E27FC236}">
                <a16:creationId xmlns:a16="http://schemas.microsoft.com/office/drawing/2014/main" id="{1045AABE-53C6-4768-8895-873D83C2A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736" y="903740"/>
            <a:ext cx="3533367" cy="430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pl-PL" sz="2800" b="1" i="0" dirty="0">
                <a:solidFill>
                  <a:srgbClr val="20202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ZOOM - start</a:t>
            </a: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AB3DFB28-FA69-4EB7-88BF-53DEAB0B5AB5}"/>
              </a:ext>
            </a:extLst>
          </p:cNvPr>
          <p:cNvSpPr/>
          <p:nvPr/>
        </p:nvSpPr>
        <p:spPr>
          <a:xfrm>
            <a:off x="6724743" y="1013790"/>
            <a:ext cx="496986" cy="258886"/>
          </a:xfrm>
          <a:prstGeom prst="rect">
            <a:avLst/>
          </a:prstGeom>
          <a:solidFill>
            <a:srgbClr val="CA2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336234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12755</TotalTime>
  <Words>807</Words>
  <Application>Microsoft Office PowerPoint</Application>
  <PresentationFormat>Panoramiczny</PresentationFormat>
  <Paragraphs>95</Paragraphs>
  <Slides>15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Calibri</vt:lpstr>
      <vt:lpstr>Verdana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Życzymy udanego spotkania!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INSTRUKCJA: DOSTĘP DO DYSKUSJI PUBLICZNYCH ON-LINE</dc:title>
  <dc:creator>annat</dc:creator>
  <cp:lastModifiedBy>Wieleba Patrycja</cp:lastModifiedBy>
  <cp:revision>72</cp:revision>
  <dcterms:created xsi:type="dcterms:W3CDTF">2021-03-30T05:39:04Z</dcterms:created>
  <dcterms:modified xsi:type="dcterms:W3CDTF">2026-04-14T10:02:41Z</dcterms:modified>
</cp:coreProperties>
</file>